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568" r:id="rId2"/>
    <p:sldId id="412" r:id="rId3"/>
    <p:sldId id="439" r:id="rId4"/>
    <p:sldId id="440" r:id="rId5"/>
    <p:sldId id="441" r:id="rId6"/>
    <p:sldId id="600" r:id="rId7"/>
    <p:sldId id="569" r:id="rId8"/>
    <p:sldId id="570" r:id="rId9"/>
    <p:sldId id="601" r:id="rId10"/>
    <p:sldId id="571" r:id="rId11"/>
    <p:sldId id="572" r:id="rId12"/>
    <p:sldId id="573" r:id="rId13"/>
    <p:sldId id="574" r:id="rId14"/>
    <p:sldId id="576" r:id="rId15"/>
    <p:sldId id="575" r:id="rId16"/>
    <p:sldId id="577" r:id="rId17"/>
    <p:sldId id="578" r:id="rId18"/>
    <p:sldId id="581" r:id="rId19"/>
    <p:sldId id="588" r:id="rId20"/>
    <p:sldId id="579" r:id="rId21"/>
    <p:sldId id="580" r:id="rId22"/>
    <p:sldId id="582" r:id="rId23"/>
    <p:sldId id="583" r:id="rId24"/>
    <p:sldId id="584" r:id="rId25"/>
    <p:sldId id="585" r:id="rId26"/>
    <p:sldId id="586" r:id="rId27"/>
    <p:sldId id="587" r:id="rId28"/>
    <p:sldId id="602" r:id="rId29"/>
    <p:sldId id="589" r:id="rId30"/>
    <p:sldId id="599" r:id="rId31"/>
    <p:sldId id="593" r:id="rId32"/>
    <p:sldId id="595" r:id="rId33"/>
    <p:sldId id="358" r:id="rId34"/>
    <p:sldId id="357" r:id="rId35"/>
    <p:sldId id="597" r:id="rId36"/>
  </p:sldIdLst>
  <p:sldSz cx="9144000" cy="5143500" type="screen16x9"/>
  <p:notesSz cx="6858000" cy="9144000"/>
  <p:embeddedFontLst>
    <p:embeddedFont>
      <p:font typeface="Academy Engraved LET"/>
      <p:regular r:id="rId38"/>
    </p:embeddedFont>
    <p:embeddedFont>
      <p:font typeface="Book Antiqua" pitchFamily="18" charset="0"/>
      <p:regular r:id="rId39"/>
      <p:bold r:id="rId40"/>
      <p:italic r:id="rId41"/>
      <p:boldItalic r:id="rId42"/>
    </p:embeddedFont>
    <p:embeddedFont>
      <p:font typeface="Tinos" charset="0"/>
      <p:regular r:id="rId43"/>
      <p:bold r:id="rId44"/>
      <p:italic r:id="rId45"/>
      <p:boldItalic r:id="rId46"/>
    </p:embeddedFont>
    <p:embeddedFont>
      <p:font typeface="Nikosh" pitchFamily="2" charset="0"/>
      <p:regular r:id="rId47"/>
    </p:embeddedFont>
    <p:embeddedFont>
      <p:font typeface="SutonnyMJ" pitchFamily="2" charset="0"/>
      <p:regular r:id="rId48"/>
      <p:bold r:id="rId49"/>
      <p:italic r:id="rId50"/>
      <p:boldItalic r:id="rId51"/>
    </p:embeddedFont>
    <p:embeddedFont>
      <p:font typeface="Kalpurush" pitchFamily="2" charset="0"/>
      <p:regular r:id="rId52"/>
    </p:embeddedFont>
    <p:embeddedFont>
      <p:font typeface="Oswald" pitchFamily="2" charset="0"/>
      <p:regular r:id="rId53"/>
      <p:bold r:id="rId54"/>
    </p:embeddedFont>
    <p:embeddedFont>
      <p:font typeface="Cambria Math" pitchFamily="18" charset="0"/>
      <p:regular r:id="rId55"/>
    </p:embeddedFont>
    <p:embeddedFont>
      <p:font typeface="Calibri" pitchFamily="34" charset="0"/>
      <p:regular r:id="rId56"/>
      <p:bold r:id="rId57"/>
      <p:italic r:id="rId58"/>
      <p:boldItalic r:id="rId59"/>
    </p:embeddedFont>
    <p:embeddedFont>
      <p:font typeface="NikoshBAN" pitchFamily="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  <a:srgbClr val="FF0000"/>
    <a:srgbClr val="0000FF"/>
    <a:srgbClr val="00FF00"/>
    <a:srgbClr val="663300"/>
    <a:srgbClr val="009900"/>
    <a:srgbClr val="0D01AF"/>
    <a:srgbClr val="00CC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4" d="100"/>
          <a:sy n="94" d="100"/>
        </p:scale>
        <p:origin x="-69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379" y="4621083"/>
            <a:ext cx="2133600" cy="273844"/>
          </a:xfrm>
          <a:prstGeom prst="rect">
            <a:avLst/>
          </a:prstGeom>
        </p:spPr>
        <p:txBody>
          <a:bodyPr/>
          <a:lstStyle/>
          <a:p>
            <a:fld id="{66FE9384-CD47-49D2-AF07-781D1233EB9E}" type="datetimeFigureOut">
              <a:rPr lang="en-US" smtClean="0"/>
              <a:t>25-Dec-21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2108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E415D-62DD-4731-89F5-023E2E863F9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95" y="1044163"/>
            <a:ext cx="6779111" cy="923330"/>
            <a:chOff x="1172584" y="1381459"/>
            <a:chExt cx="6779110" cy="1231099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704039" cy="1231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68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25-Dec-21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9" r:id="rId5"/>
    <p:sldLayoutId id="214748367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914400"/>
          </a:xfr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600"/>
              </a:lnSpc>
            </a:pPr>
            <a:r>
              <a:rPr lang="en-US" sz="72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1538618"/>
            <a:ext cx="7228849" cy="2910876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5400" b="1" i="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5400" b="1" i="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5400" b="1" i="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400" b="1" i="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Study  the  </a:t>
            </a:r>
            <a:r>
              <a:rPr lang="en-US" sz="32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Transmission/Wall  Gain  Load</a:t>
            </a:r>
            <a:endParaRPr lang="en-US" sz="3200" b="1" i="0" spc="-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r>
              <a:rPr lang="en-US" sz="4800" b="1" i="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১০-০৬-২০২১ </a:t>
            </a:r>
            <a:r>
              <a:rPr lang="en-US" sz="4800" b="1" i="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r>
              <a:rPr lang="en-US" sz="4800" b="1" i="0" spc="-15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“</a:t>
            </a:r>
            <a:r>
              <a:rPr lang="en-US" sz="4800" b="1" i="0" spc="-150" dirty="0" err="1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মঙ্গলবার</a:t>
            </a:r>
            <a:r>
              <a:rPr lang="en-US" sz="4800" b="1" i="0" spc="-15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ln w="5715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700"/>
              </a:lnSpc>
            </a:pPr>
            <a:r>
              <a:rPr lang="en-US" sz="55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51785"/>
            <a:ext cx="7315200" cy="3047999"/>
          </a:xfrm>
          <a:ln w="76200">
            <a:solidFill>
              <a:srgbClr val="00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>
              <a:lnSpc>
                <a:spcPts val="7900"/>
              </a:lnSpc>
            </a:pPr>
            <a:r>
              <a:rPr lang="en-US" sz="5670" b="1" i="0" spc="-300" dirty="0">
                <a:solidFill>
                  <a:srgbClr val="080808"/>
                </a:solidFill>
                <a:latin typeface="SutonnyMJ"/>
                <a:sym typeface="Oswald"/>
              </a:rPr>
              <a:t>1| </a:t>
            </a:r>
            <a:r>
              <a:rPr lang="en-US" sz="567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cÖwZôv‡bi</a:t>
            </a:r>
            <a:r>
              <a:rPr lang="en-US" sz="5670" b="1" i="0" spc="-300" dirty="0">
                <a:solidFill>
                  <a:srgbClr val="080808"/>
                </a:solidFill>
                <a:latin typeface="SutonnyMJ"/>
                <a:sym typeface="Oswald"/>
              </a:rPr>
              <a:t> </a:t>
            </a:r>
            <a:r>
              <a:rPr lang="en-US" sz="567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jvB‡eªwi</a:t>
            </a:r>
            <a:r>
              <a:rPr lang="en-US" sz="5670" b="1" i="0" spc="-300" dirty="0">
                <a:solidFill>
                  <a:srgbClr val="080808"/>
                </a:solidFill>
                <a:latin typeface="SutonnyMJ"/>
                <a:sym typeface="Oswald"/>
              </a:rPr>
              <a:t>,†</a:t>
            </a:r>
            <a:r>
              <a:rPr lang="en-US" sz="567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iwd«Rv‡ikb</a:t>
            </a:r>
            <a:endParaRPr lang="en-US" sz="5670" b="1" i="0" spc="-300" dirty="0">
              <a:solidFill>
                <a:srgbClr val="080808"/>
              </a:solidFill>
              <a:latin typeface="SutonnyMJ"/>
              <a:sym typeface="Oswald"/>
            </a:endParaRPr>
          </a:p>
          <a:p>
            <a:pPr algn="just">
              <a:lnSpc>
                <a:spcPts val="7900"/>
              </a:lnSpc>
            </a:pPr>
            <a:r>
              <a:rPr lang="en-US" sz="5400" b="1" i="0" spc="-300" dirty="0">
                <a:solidFill>
                  <a:srgbClr val="080808"/>
                </a:solidFill>
                <a:latin typeface="SutonnyMJ"/>
                <a:sym typeface="Oswald"/>
              </a:rPr>
              <a:t>  </a:t>
            </a:r>
            <a:r>
              <a:rPr lang="en-US" sz="564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IqvK©kc</a:t>
            </a:r>
            <a:r>
              <a:rPr lang="en-US" sz="5640" b="1" i="0" spc="-300" dirty="0">
                <a:solidFill>
                  <a:srgbClr val="080808"/>
                </a:solidFill>
                <a:latin typeface="SutonnyMJ"/>
                <a:sym typeface="Oswald"/>
              </a:rPr>
              <a:t>, </a:t>
            </a:r>
            <a:r>
              <a:rPr lang="en-US" sz="564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AwW‡Uvwiqv‡gi</a:t>
            </a:r>
            <a:r>
              <a:rPr lang="en-US" sz="5640" b="1" i="0" spc="-300" dirty="0">
                <a:solidFill>
                  <a:srgbClr val="080808"/>
                </a:solidFill>
                <a:latin typeface="SutonnyMJ"/>
                <a:sym typeface="Oswald"/>
              </a:rPr>
              <a:t> </a:t>
            </a:r>
            <a:r>
              <a:rPr lang="en-US" sz="564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cÖwZ”Qwe</a:t>
            </a:r>
            <a:endParaRPr lang="en-US" sz="5640" b="1" i="0" spc="-300" dirty="0">
              <a:solidFill>
                <a:srgbClr val="080808"/>
              </a:solidFill>
              <a:latin typeface="SutonnyMJ"/>
              <a:sym typeface="Oswald"/>
            </a:endParaRPr>
          </a:p>
          <a:p>
            <a:pPr algn="just">
              <a:lnSpc>
                <a:spcPts val="7900"/>
              </a:lnSpc>
            </a:pPr>
            <a:r>
              <a:rPr lang="en-US" sz="5400" b="1" i="0" spc="-300" dirty="0">
                <a:solidFill>
                  <a:srgbClr val="080808"/>
                </a:solidFill>
                <a:latin typeface="SutonnyMJ"/>
                <a:sym typeface="Oswald"/>
              </a:rPr>
              <a:t>  </a:t>
            </a:r>
            <a:r>
              <a:rPr lang="en-US" sz="5660" b="1" i="0" spc="-300" dirty="0">
                <a:solidFill>
                  <a:srgbClr val="080808"/>
                </a:solidFill>
                <a:latin typeface="SutonnyMJ"/>
                <a:sym typeface="Oswald"/>
              </a:rPr>
              <a:t>A¼bKiY  </a:t>
            </a:r>
            <a:r>
              <a:rPr lang="en-US" sz="566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m¤ú‡K</a:t>
            </a:r>
            <a:r>
              <a:rPr lang="en-US" sz="5660" b="1" i="0" spc="-300" dirty="0">
                <a:solidFill>
                  <a:srgbClr val="080808"/>
                </a:solidFill>
                <a:latin typeface="SutonnyMJ"/>
                <a:sym typeface="Oswald"/>
              </a:rPr>
              <a:t>©  </a:t>
            </a:r>
            <a:r>
              <a:rPr lang="en-US" sz="566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AeMZ</a:t>
            </a:r>
            <a:r>
              <a:rPr lang="en-US" sz="5660" b="1" i="0" spc="-300" dirty="0">
                <a:solidFill>
                  <a:srgbClr val="080808"/>
                </a:solidFill>
                <a:latin typeface="SutonnyMJ"/>
                <a:sym typeface="Oswald"/>
              </a:rPr>
              <a:t>  </a:t>
            </a:r>
            <a:r>
              <a:rPr lang="en-US" sz="5660" b="1" i="0" spc="-300" dirty="0" err="1">
                <a:solidFill>
                  <a:srgbClr val="080808"/>
                </a:solidFill>
                <a:latin typeface="SutonnyMJ"/>
                <a:sym typeface="Oswald"/>
              </a:rPr>
              <a:t>nIqv</a:t>
            </a:r>
            <a:endParaRPr lang="en-US" sz="5660" b="1" i="0" spc="-300" dirty="0">
              <a:solidFill>
                <a:srgbClr val="08080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592319"/>
            <a:ext cx="7126069" cy="3825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91440" indent="-91440" algn="just">
              <a:lnSpc>
                <a:spcPts val="9700"/>
              </a:lnSpc>
            </a:pPr>
            <a:r>
              <a:rPr lang="en-US" sz="6500" b="1" i="0" dirty="0">
                <a:solidFill>
                  <a:srgbClr val="000000"/>
                </a:solidFill>
                <a:latin typeface="SutonnyMJ"/>
                <a:sym typeface="Oswald"/>
              </a:rPr>
              <a:t>2| </a:t>
            </a:r>
            <a:r>
              <a:rPr lang="en-US" sz="6500" b="1" i="0" dirty="0" err="1">
                <a:solidFill>
                  <a:srgbClr val="000000"/>
                </a:solidFill>
                <a:latin typeface="SutonnyMJ"/>
                <a:sym typeface="Oswald"/>
              </a:rPr>
              <a:t>jvB‡eªwi</a:t>
            </a:r>
            <a:r>
              <a:rPr lang="en-US" sz="6500" b="1" i="0" dirty="0">
                <a:solidFill>
                  <a:srgbClr val="000000"/>
                </a:solidFill>
                <a:latin typeface="SutonnyMJ"/>
                <a:sym typeface="Oswald"/>
              </a:rPr>
              <a:t>, †</a:t>
            </a:r>
            <a:r>
              <a:rPr lang="en-US" sz="6500" b="1" i="0" dirty="0" err="1">
                <a:solidFill>
                  <a:srgbClr val="000000"/>
                </a:solidFill>
                <a:latin typeface="SutonnyMJ"/>
                <a:sym typeface="Oswald"/>
              </a:rPr>
              <a:t>iwd«Rv‡ikb</a:t>
            </a:r>
            <a:endParaRPr lang="en-US" sz="6500" b="1" i="0" dirty="0">
              <a:solidFill>
                <a:srgbClr val="000000"/>
              </a:solidFill>
              <a:latin typeface="SutonnyMJ"/>
              <a:sym typeface="Oswald"/>
            </a:endParaRPr>
          </a:p>
          <a:p>
            <a:pPr marL="91440" indent="-91440" algn="just">
              <a:lnSpc>
                <a:spcPts val="9700"/>
              </a:lnSpc>
            </a:pPr>
            <a:r>
              <a:rPr lang="en-US" sz="6000" b="1" i="0" spc="-150" dirty="0">
                <a:solidFill>
                  <a:srgbClr val="000000"/>
                </a:solidFill>
                <a:latin typeface="SutonnyMJ"/>
                <a:sym typeface="Oswald"/>
              </a:rPr>
              <a:t>  </a:t>
            </a:r>
            <a:r>
              <a:rPr lang="en-US" sz="63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IqvK©kc</a:t>
            </a:r>
            <a:r>
              <a:rPr lang="en-US" sz="6300" b="1" i="0" spc="-150" dirty="0">
                <a:solidFill>
                  <a:srgbClr val="000000"/>
                </a:solidFill>
                <a:latin typeface="SutonnyMJ"/>
                <a:sym typeface="Oswald"/>
              </a:rPr>
              <a:t>, </a:t>
            </a:r>
            <a:r>
              <a:rPr lang="en-US" sz="63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AwW‡Uvwiqvg</a:t>
            </a:r>
            <a:r>
              <a:rPr lang="en-US" sz="6300" b="1" i="0" spc="-15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Gi</a:t>
            </a:r>
            <a:r>
              <a:rPr lang="en-US" sz="6300" b="1" i="0" spc="-15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</a:p>
          <a:p>
            <a:pPr marL="91440" indent="-91440" algn="just">
              <a:lnSpc>
                <a:spcPts val="9700"/>
              </a:lnSpc>
            </a:pPr>
            <a:r>
              <a:rPr lang="en-US" sz="6000" b="1" i="0" spc="-15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  <a:r>
              <a:rPr lang="en-US" sz="6200" b="1" i="0" spc="-150" dirty="0">
                <a:solidFill>
                  <a:srgbClr val="000000"/>
                </a:solidFill>
                <a:latin typeface="SutonnyMJ"/>
                <a:sym typeface="Oswald"/>
              </a:rPr>
              <a:t>ÔBDÕ 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U </a:t>
            </a: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mgvavbKiY</a:t>
            </a:r>
            <a: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  <a:t/>
            </a:r>
            <a:b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</a:br>
            <a:endParaRPr lang="en-US" b="1" i="0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903" y="592319"/>
            <a:ext cx="7238999" cy="3825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8000" b="1" i="0" dirty="0">
                <a:solidFill>
                  <a:srgbClr val="000000"/>
                </a:solidFill>
                <a:latin typeface="SutonnyMJ"/>
                <a:sym typeface="Oswald"/>
              </a:rPr>
              <a:t>3| </a:t>
            </a:r>
            <a:r>
              <a:rPr lang="en-US" sz="8000" b="1" i="0" dirty="0" err="1">
                <a:solidFill>
                  <a:srgbClr val="000000"/>
                </a:solidFill>
                <a:latin typeface="SutonnyMJ"/>
                <a:sym typeface="Oswald"/>
              </a:rPr>
              <a:t>UªvÝwgkb</a:t>
            </a:r>
            <a:r>
              <a:rPr lang="en-US" sz="8000" b="1" i="0" dirty="0">
                <a:solidFill>
                  <a:srgbClr val="000000"/>
                </a:solidFill>
                <a:latin typeface="SutonnyMJ"/>
                <a:sym typeface="Oswald"/>
              </a:rPr>
              <a:t> †</a:t>
            </a:r>
            <a:r>
              <a:rPr lang="en-US" sz="8000" b="1" i="0" dirty="0" err="1">
                <a:solidFill>
                  <a:srgbClr val="000000"/>
                </a:solidFill>
                <a:latin typeface="SutonnyMJ"/>
                <a:sym typeface="Oswald"/>
              </a:rPr>
              <a:t>jvW</a:t>
            </a:r>
            <a:r>
              <a:rPr lang="en-US" sz="8000" b="1" i="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  <a:r>
              <a:rPr lang="en-US" sz="8000" b="1" i="0" dirty="0" err="1">
                <a:solidFill>
                  <a:srgbClr val="000000"/>
                </a:solidFill>
                <a:latin typeface="SutonnyMJ"/>
                <a:sym typeface="Oswald"/>
              </a:rPr>
              <a:t>ev</a:t>
            </a:r>
            <a:r>
              <a:rPr lang="en-US" sz="8000" b="1" i="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</a:p>
          <a:p>
            <a:pPr lvl="0"/>
            <a:r>
              <a:rPr lang="en-US" sz="7200" b="1" i="0" spc="-15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Iqvj‡MBb</a:t>
            </a:r>
            <a:r>
              <a:rPr lang="en-US" sz="7200" b="1" i="0" spc="-150" dirty="0">
                <a:solidFill>
                  <a:srgbClr val="000000"/>
                </a:solidFill>
                <a:latin typeface="SutonnyMJ"/>
                <a:sym typeface="Oswald"/>
              </a:rPr>
              <a:t> †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/>
                <a:sym typeface="Oswald"/>
              </a:rPr>
              <a:t>jvW</a:t>
            </a:r>
            <a:r>
              <a:rPr lang="en-US" sz="7200" b="1" i="0" spc="-150" dirty="0">
                <a:solidFill>
                  <a:srgbClr val="000000"/>
                </a:solidFill>
                <a:latin typeface="SutonnyMJ"/>
                <a:sym typeface="Oswald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সংক্রান্ত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</a:p>
          <a:p>
            <a:pPr lvl="0"/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7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সমস্যাবলি</a:t>
            </a:r>
            <a:r>
              <a:rPr lang="en-US" sz="7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7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সমাধান</a:t>
            </a:r>
            <a:r>
              <a:rPr lang="en-US" sz="7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7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করণ</a:t>
            </a:r>
            <a:endParaRPr lang="en-US" sz="7600" b="1" i="0" spc="-300" dirty="0">
              <a:solidFill>
                <a:srgbClr val="000000"/>
              </a:solidFill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169" y="535616"/>
            <a:ext cx="7162798" cy="762000"/>
          </a:xfrm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100"/>
              </a:lnSpc>
            </a:pPr>
            <a:r>
              <a:rPr lang="en-US" sz="4900" spc="-300" dirty="0" err="1">
                <a:solidFill>
                  <a:srgbClr val="000000"/>
                </a:solidFill>
                <a:latin typeface="SutonnyMJ"/>
              </a:rPr>
              <a:t>Kvh©cÖYvwj</a:t>
            </a:r>
            <a:r>
              <a:rPr lang="en-US" sz="490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900" spc="-300" dirty="0">
                <a:solidFill>
                  <a:srgbClr val="000000"/>
                </a:solidFill>
                <a:latin typeface="Times New Roman"/>
              </a:rPr>
              <a:t>(Working procedure)</a:t>
            </a:r>
            <a:r>
              <a:rPr lang="en-US" sz="4900" spc="-300" dirty="0">
                <a:solidFill>
                  <a:srgbClr val="000000"/>
                </a:solidFill>
                <a:latin typeface="SutonnyMJ"/>
              </a:rPr>
              <a:t>t</a:t>
            </a:r>
            <a:endParaRPr lang="en-US" sz="4900" spc="-30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1407484"/>
            <a:ext cx="7162799" cy="3063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-365760" algn="just">
              <a:lnSpc>
                <a:spcPts val="5800"/>
              </a:lnSpc>
            </a:pP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wngvwqZ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v‡bi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†`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qvj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, Qv`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Ges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g‡Si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`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yB</a:t>
            </a:r>
            <a:endParaRPr lang="en-US" sz="4400" b="1" i="0" spc="-150" dirty="0">
              <a:solidFill>
                <a:srgbClr val="000000"/>
              </a:solidFill>
              <a:latin typeface="SutonnyMJ"/>
            </a:endParaRPr>
          </a:p>
          <a:p>
            <a:pPr marL="0" indent="-365760" algn="just">
              <a:lnSpc>
                <a:spcPts val="5800"/>
              </a:lnSpc>
            </a:pPr>
            <a:r>
              <a:rPr lang="en-US" sz="4300" b="1" i="0" spc="-150" dirty="0" err="1">
                <a:solidFill>
                  <a:srgbClr val="000000"/>
                </a:solidFill>
                <a:latin typeface="SutonnyMJ"/>
              </a:rPr>
              <a:t>cv‡k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</a:rPr>
              <a:t>¦©i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</a:rPr>
              <a:t>ZvcgvÎvi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</a:rPr>
              <a:t>  </a:t>
            </a:r>
            <a:r>
              <a:rPr lang="en-US" sz="4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পার্থক্যের</a:t>
            </a:r>
            <a:r>
              <a:rPr lang="en-US" sz="4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</a:rPr>
              <a:t>Kvi‡Y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</a:rPr>
              <a:t>cwienb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indent="-365760" algn="just">
              <a:lnSpc>
                <a:spcPts val="5800"/>
              </a:lnSpc>
            </a:pP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প্রক্রিয়ায়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evwn‡ii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w`K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n‡Z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Zvc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wfZ‡ii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SutonnyMJ"/>
              </a:rPr>
              <a:t>w`‡K</a:t>
            </a:r>
            <a:r>
              <a:rPr lang="en-US" sz="41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indent="-365760" algn="just">
              <a:lnSpc>
                <a:spcPts val="5800"/>
              </a:lnSpc>
            </a:pP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cÖevwnZ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mÂvwjZ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nq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| </a:t>
            </a: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Zvc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440" b="1" i="0" spc="-150" dirty="0" err="1">
                <a:solidFill>
                  <a:srgbClr val="000000"/>
                </a:solidFill>
                <a:latin typeface="SutonnyMJ"/>
              </a:rPr>
              <a:t>cÖev‡ni</a:t>
            </a:r>
            <a:r>
              <a:rPr lang="en-US" sz="4440" b="1" i="0" spc="-150" dirty="0">
                <a:solidFill>
                  <a:srgbClr val="000000"/>
                </a:solidFill>
                <a:latin typeface="SutonnyMJ"/>
              </a:rPr>
              <a:t> 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 algn="just">
              <a:lnSpc>
                <a:spcPts val="6200"/>
              </a:lnSpc>
            </a:pP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nvi‡KB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Iqvj‡MBb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Iqvj</a:t>
            </a:r>
            <a:r>
              <a:rPr lang="en-US" sz="5600" b="1" i="0" spc="-150" dirty="0">
                <a:solidFill>
                  <a:srgbClr val="000000"/>
                </a:solidFill>
                <a:latin typeface="Times New Roman"/>
              </a:rPr>
              <a:t> </a:t>
            </a:r>
          </a:p>
          <a:p>
            <a:pPr marL="0" indent="0" algn="just">
              <a:lnSpc>
                <a:spcPts val="6200"/>
              </a:lnSpc>
            </a:pP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wj‡KR</a:t>
            </a:r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ejv</a:t>
            </a:r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nq</a:t>
            </a:r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|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বাস্তবে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 algn="just">
              <a:lnSpc>
                <a:spcPts val="6200"/>
              </a:lnSpc>
            </a:pPr>
            <a:r>
              <a:rPr lang="en-US" sz="540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/>
              </a:rPr>
              <a:t>Kv‡bv</a:t>
            </a:r>
            <a:r>
              <a:rPr lang="en-US" sz="54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/>
              </a:rPr>
              <a:t>wbqwš¿Z</a:t>
            </a:r>
            <a:r>
              <a:rPr lang="en-US" sz="5400" b="1" i="0" spc="-15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/>
              </a:rPr>
              <a:t>v‡bi</a:t>
            </a:r>
            <a:r>
              <a:rPr lang="en-US" sz="5400" b="1" i="0" spc="-150" dirty="0">
                <a:solidFill>
                  <a:srgbClr val="000000"/>
                </a:solidFill>
                <a:latin typeface="SutonnyMJ"/>
              </a:rPr>
              <a:t> †`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/>
              </a:rPr>
              <a:t>Iqvj</a:t>
            </a:r>
            <a:r>
              <a:rPr lang="en-US" sz="5400" b="1" i="0" spc="-150" dirty="0">
                <a:solidFill>
                  <a:srgbClr val="000000"/>
                </a:solidFill>
                <a:latin typeface="SutonnyMJ"/>
              </a:rPr>
              <a:t>, Qv`</a:t>
            </a:r>
          </a:p>
          <a:p>
            <a:pPr marL="0" indent="0" algn="just">
              <a:lnSpc>
                <a:spcPts val="6200"/>
              </a:lnSpc>
            </a:pPr>
            <a:r>
              <a:rPr lang="en-US" sz="5800" b="1" i="0" spc="-150" dirty="0" err="1">
                <a:solidFill>
                  <a:srgbClr val="000000"/>
                </a:solidFill>
                <a:latin typeface="SutonnyMJ"/>
              </a:rPr>
              <a:t>Ges</a:t>
            </a:r>
            <a:r>
              <a:rPr lang="en-US" sz="58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/>
              </a:rPr>
              <a:t>g‡S‡K</a:t>
            </a:r>
            <a:r>
              <a:rPr lang="en-US" sz="5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/>
              </a:rPr>
              <a:t>m¤ú~Y©iƒ‡c</a:t>
            </a:r>
            <a:r>
              <a:rPr lang="en-US" sz="5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অন্তরিত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 algn="just">
              <a:lnSpc>
                <a:spcPts val="6200"/>
              </a:lnSpc>
            </a:pPr>
            <a:r>
              <a:rPr lang="en-US" sz="6000" b="1" i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6000" b="1" i="0" dirty="0">
                <a:solidFill>
                  <a:srgbClr val="FF0000"/>
                </a:solidFill>
                <a:latin typeface="Times New Roman"/>
              </a:rPr>
              <a:t>Insulation</a:t>
            </a:r>
            <a:r>
              <a:rPr lang="en-US" sz="6000" b="1" i="0" dirty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Kiv</a:t>
            </a:r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 m¤¢e </a:t>
            </a:r>
            <a:r>
              <a:rPr lang="en-US" sz="6000" b="1" i="0" dirty="0" err="1">
                <a:solidFill>
                  <a:srgbClr val="000000"/>
                </a:solidFill>
                <a:latin typeface="SutonnyMJ"/>
              </a:rPr>
              <a:t>bq</a:t>
            </a:r>
            <a:endParaRPr lang="en-US" sz="60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3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KvVv‡gvi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মাধ্যমে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mÂvwjZ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Zv‡ci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cwigvY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wbY©q</a:t>
            </a:r>
            <a:endParaRPr lang="en-US" sz="4150" b="1" i="0" spc="-150" dirty="0">
              <a:solidFill>
                <a:srgbClr val="080808"/>
              </a:solidFill>
              <a:latin typeface="SutonnyMJ"/>
            </a:endParaRPr>
          </a:p>
          <a:p>
            <a:pPr marL="0" lvl="0"/>
            <a:r>
              <a:rPr lang="en-US" sz="4100" b="1" i="0" spc="-150" dirty="0" err="1">
                <a:solidFill>
                  <a:srgbClr val="080808"/>
                </a:solidFill>
                <a:latin typeface="SutonnyMJ"/>
              </a:rPr>
              <a:t>Ki‡Z</a:t>
            </a:r>
            <a:r>
              <a:rPr lang="en-US" sz="410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80808"/>
                </a:solidFill>
                <a:latin typeface="SutonnyMJ"/>
              </a:rPr>
              <a:t>mvaviYZ</a:t>
            </a:r>
            <a:r>
              <a:rPr lang="en-US" sz="410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80808"/>
                </a:solidFill>
                <a:latin typeface="SutonnyMJ"/>
              </a:rPr>
              <a:t>Zvc</a:t>
            </a:r>
            <a:r>
              <a:rPr lang="en-US" sz="410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00" b="1" i="0" spc="-150" dirty="0" err="1">
                <a:solidFill>
                  <a:srgbClr val="080808"/>
                </a:solidFill>
                <a:latin typeface="SutonnyMJ"/>
              </a:rPr>
              <a:t>cwievwnZ</a:t>
            </a:r>
            <a:r>
              <a:rPr lang="en-US" sz="4100" b="1" i="0" spc="-150" dirty="0">
                <a:solidFill>
                  <a:srgbClr val="080808"/>
                </a:solidFill>
                <a:latin typeface="SutonnyMJ"/>
              </a:rPr>
              <a:t> †`</a:t>
            </a:r>
            <a:r>
              <a:rPr lang="en-US" sz="4100" b="1" i="0" spc="-150" dirty="0" err="1">
                <a:solidFill>
                  <a:srgbClr val="080808"/>
                </a:solidFill>
                <a:latin typeface="SutonnyMJ"/>
              </a:rPr>
              <a:t>Iqvj</a:t>
            </a:r>
            <a:r>
              <a:rPr lang="en-US" sz="4100" b="1" i="0" spc="-150" dirty="0">
                <a:solidFill>
                  <a:srgbClr val="080808"/>
                </a:solidFill>
                <a:latin typeface="SutonnyMJ"/>
              </a:rPr>
              <a:t>, Qv` I </a:t>
            </a:r>
          </a:p>
          <a:p>
            <a:pPr marL="0" lvl="0"/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†</a:t>
            </a:r>
            <a:r>
              <a:rPr lang="en-US" sz="4230" b="1" i="0" spc="-150" dirty="0" err="1">
                <a:solidFill>
                  <a:srgbClr val="080808"/>
                </a:solidFill>
                <a:latin typeface="SutonnyMJ"/>
              </a:rPr>
              <a:t>g‡Si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 †¶</a:t>
            </a:r>
            <a:r>
              <a:rPr lang="en-US" sz="4230" b="1" i="0" spc="-150" dirty="0" err="1">
                <a:solidFill>
                  <a:srgbClr val="080808"/>
                </a:solidFill>
                <a:latin typeface="SutonnyMJ"/>
              </a:rPr>
              <a:t>Îdj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230" b="1" i="0" spc="-150" dirty="0">
                <a:solidFill>
                  <a:srgbClr val="FF0000"/>
                </a:solidFill>
                <a:latin typeface="Times New Roman"/>
              </a:rPr>
              <a:t>(A)</a:t>
            </a:r>
            <a:r>
              <a:rPr lang="en-US" sz="4230" b="1" i="0" spc="-15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†`</a:t>
            </a:r>
            <a:r>
              <a:rPr lang="en-US" sz="4230" b="1" i="0" spc="-150" dirty="0" err="1">
                <a:solidFill>
                  <a:srgbClr val="080808"/>
                </a:solidFill>
                <a:latin typeface="SutonnyMJ"/>
              </a:rPr>
              <a:t>qv‡ji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230" b="1" i="0" spc="-150" dirty="0" err="1">
                <a:solidFill>
                  <a:srgbClr val="080808"/>
                </a:solidFill>
                <a:latin typeface="SutonnyMJ"/>
              </a:rPr>
              <a:t>Zvc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230" b="1" i="0" spc="-150" dirty="0" err="1">
                <a:solidFill>
                  <a:srgbClr val="080808"/>
                </a:solidFill>
                <a:latin typeface="SutonnyMJ"/>
              </a:rPr>
              <a:t>cwien‡bi</a:t>
            </a:r>
            <a:r>
              <a:rPr lang="en-US" sz="4230" b="1" i="0" spc="-150" dirty="0">
                <a:solidFill>
                  <a:srgbClr val="080808"/>
                </a:solidFill>
                <a:latin typeface="SutonnyMJ"/>
              </a:rPr>
              <a:t> </a:t>
            </a:r>
          </a:p>
          <a:p>
            <a:pPr marL="0" lvl="0"/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mvwe©K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¸Yv¼ 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150" b="1" i="0" spc="-150" dirty="0">
                <a:solidFill>
                  <a:srgbClr val="FF0000"/>
                </a:solidFill>
                <a:latin typeface="Times New Roman"/>
              </a:rPr>
              <a:t>U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), 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†`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Iqv‡ji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`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yB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cv‡k</a:t>
            </a:r>
            <a:r>
              <a:rPr lang="en-US" sz="4150" b="1" i="0" spc="-150" dirty="0">
                <a:solidFill>
                  <a:srgbClr val="080808"/>
                </a:solidFill>
                <a:latin typeface="SutonnyMJ"/>
              </a:rPr>
              <a:t>¦©i </a:t>
            </a:r>
            <a:r>
              <a:rPr lang="en-US" sz="4150" b="1" i="0" spc="-150" dirty="0" err="1">
                <a:solidFill>
                  <a:srgbClr val="080808"/>
                </a:solidFill>
                <a:latin typeface="SutonnyMJ"/>
              </a:rPr>
              <a:t>Z‡ji</a:t>
            </a:r>
            <a:endParaRPr lang="en-US" sz="4150" b="1" i="0" spc="-150" dirty="0">
              <a:solidFill>
                <a:srgbClr val="080808"/>
              </a:solidFill>
              <a:latin typeface="SutonnyMJ"/>
            </a:endParaRPr>
          </a:p>
          <a:p>
            <a:pPr marL="0" lvl="0"/>
            <a:r>
              <a:rPr lang="en-US" sz="4130" b="1" i="0" spc="-150" dirty="0" err="1">
                <a:solidFill>
                  <a:srgbClr val="080808"/>
                </a:solidFill>
                <a:latin typeface="SutonnyMJ"/>
              </a:rPr>
              <a:t>ZvcgvÎvi</a:t>
            </a:r>
            <a:r>
              <a:rPr lang="en-US" sz="413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3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পার্থক্য</a:t>
            </a:r>
            <a:r>
              <a:rPr lang="en-US" sz="413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130" b="1" i="0" spc="-150" dirty="0">
                <a:solidFill>
                  <a:srgbClr val="FF0000"/>
                </a:solidFill>
                <a:latin typeface="Times New Roman"/>
              </a:rPr>
              <a:t>TD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sz="4130" b="1" i="0" spc="-150" dirty="0" err="1">
                <a:solidFill>
                  <a:srgbClr val="080808"/>
                </a:solidFill>
                <a:latin typeface="SutonnyMJ"/>
              </a:rPr>
              <a:t>Ges</a:t>
            </a:r>
            <a:r>
              <a:rPr lang="en-US" sz="4130" b="1" i="0" spc="-150" dirty="0">
                <a:solidFill>
                  <a:srgbClr val="080808"/>
                </a:solidFill>
                <a:latin typeface="SutonnyMJ"/>
              </a:rPr>
              <a:t> †`</a:t>
            </a:r>
            <a:r>
              <a:rPr lang="en-US" sz="4130" b="1" i="0" spc="-150" dirty="0" err="1">
                <a:solidFill>
                  <a:srgbClr val="080808"/>
                </a:solidFill>
                <a:latin typeface="SutonnyMJ"/>
              </a:rPr>
              <a:t>Iqv‡ji</a:t>
            </a:r>
            <a:r>
              <a:rPr lang="en-US" sz="413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13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পুরূত্ব</a:t>
            </a:r>
            <a:r>
              <a:rPr lang="en-US" sz="413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130" b="1" i="0" spc="-150" dirty="0">
              <a:solidFill>
                <a:srgbClr val="080808"/>
              </a:solidFill>
              <a:latin typeface="SutonnyMJ"/>
            </a:endParaRPr>
          </a:p>
          <a:p>
            <a:pPr marL="0" lvl="0"/>
            <a:r>
              <a:rPr lang="en-US" sz="5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ইত্যাদির</a:t>
            </a:r>
            <a:r>
              <a:rPr lang="en-US" sz="5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5000" b="1" i="0" dirty="0" err="1">
                <a:solidFill>
                  <a:srgbClr val="080808"/>
                </a:solidFill>
                <a:latin typeface="SutonnyMJ"/>
              </a:rPr>
              <a:t>gvb</a:t>
            </a:r>
            <a:r>
              <a:rPr lang="en-US" sz="5000" b="1" i="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5000" b="1" i="0" dirty="0" err="1">
                <a:solidFill>
                  <a:srgbClr val="080808"/>
                </a:solidFill>
                <a:latin typeface="SutonnyMJ"/>
              </a:rPr>
              <a:t>Rvbvi</a:t>
            </a:r>
            <a:r>
              <a:rPr lang="en-US" sz="5000" b="1" i="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5000" b="1" i="0" dirty="0" err="1">
                <a:solidFill>
                  <a:srgbClr val="080808"/>
                </a:solidFill>
                <a:latin typeface="SutonnyMJ"/>
              </a:rPr>
              <a:t>cÖ‡qvRb</a:t>
            </a:r>
            <a:r>
              <a:rPr lang="en-US" sz="5000" b="1" i="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5000" b="1" i="0" dirty="0" err="1">
                <a:solidFill>
                  <a:srgbClr val="080808"/>
                </a:solidFill>
                <a:latin typeface="SutonnyMJ"/>
              </a:rPr>
              <a:t>nq</a:t>
            </a:r>
            <a:r>
              <a:rPr lang="en-US" sz="5000" b="1" i="0" dirty="0">
                <a:solidFill>
                  <a:srgbClr val="080808"/>
                </a:solidFill>
                <a:latin typeface="SutonnyMJ"/>
              </a:rPr>
              <a:t>|</a:t>
            </a:r>
            <a:endParaRPr lang="en-US" sz="5000" b="1" i="0" dirty="0">
              <a:solidFill>
                <a:srgbClr val="08080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4800" b="1" i="0" spc="-150" dirty="0">
                <a:solidFill>
                  <a:srgbClr val="080808"/>
                </a:solidFill>
                <a:latin typeface="SutonnyMJ"/>
              </a:rPr>
              <a:t>†`</a:t>
            </a:r>
            <a:r>
              <a:rPr lang="en-US" sz="4800" b="1" i="0" spc="-150" dirty="0" err="1">
                <a:solidFill>
                  <a:srgbClr val="080808"/>
                </a:solidFill>
                <a:latin typeface="SutonnyMJ"/>
              </a:rPr>
              <a:t>Iqvj</a:t>
            </a:r>
            <a:r>
              <a:rPr lang="en-US" sz="4800" b="1" i="0" spc="-150" dirty="0">
                <a:solidFill>
                  <a:srgbClr val="080808"/>
                </a:solidFill>
                <a:latin typeface="SutonnyMJ"/>
              </a:rPr>
              <a:t>, Qv` I †</a:t>
            </a:r>
            <a:r>
              <a:rPr lang="en-US" sz="4800" b="1" i="0" spc="-150" dirty="0" err="1">
                <a:solidFill>
                  <a:srgbClr val="080808"/>
                </a:solidFill>
                <a:latin typeface="SutonnyMJ"/>
              </a:rPr>
              <a:t>g‡Si</a:t>
            </a:r>
            <a:r>
              <a:rPr lang="en-US" sz="4800" b="1" i="0" spc="-150" dirty="0">
                <a:solidFill>
                  <a:srgbClr val="080808"/>
                </a:solidFill>
                <a:latin typeface="SutonnyMJ"/>
              </a:rPr>
              <a:t> `</a:t>
            </a:r>
            <a:r>
              <a:rPr lang="en-US" sz="4800" b="1" i="0" spc="-150" dirty="0" err="1">
                <a:solidFill>
                  <a:srgbClr val="080808"/>
                </a:solidFill>
                <a:latin typeface="SutonnyMJ"/>
              </a:rPr>
              <a:t>yB</a:t>
            </a:r>
            <a:r>
              <a:rPr lang="en-US" sz="480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80808"/>
                </a:solidFill>
                <a:latin typeface="SutonnyMJ"/>
              </a:rPr>
              <a:t>cv‡k</a:t>
            </a:r>
            <a:r>
              <a:rPr lang="en-US" sz="4800" b="1" i="0" spc="-150" dirty="0">
                <a:solidFill>
                  <a:srgbClr val="080808"/>
                </a:solidFill>
                <a:latin typeface="SutonnyMJ"/>
              </a:rPr>
              <a:t>¦©i </a:t>
            </a:r>
            <a:r>
              <a:rPr lang="en-US" sz="4800" b="1" i="0" spc="-150" dirty="0" err="1">
                <a:solidFill>
                  <a:srgbClr val="080808"/>
                </a:solidFill>
                <a:latin typeface="SutonnyMJ"/>
              </a:rPr>
              <a:t>Z‡ji</a:t>
            </a:r>
            <a:endParaRPr lang="en-US" sz="4800" b="1" i="0" spc="-150" dirty="0">
              <a:solidFill>
                <a:srgbClr val="080808"/>
              </a:solidFill>
              <a:latin typeface="SutonnyMJ"/>
            </a:endParaRPr>
          </a:p>
          <a:p>
            <a:pPr marL="0" lvl="0"/>
            <a:r>
              <a:rPr lang="en-US" sz="4600" b="1" i="0" spc="-150" dirty="0" err="1">
                <a:solidFill>
                  <a:srgbClr val="080808"/>
                </a:solidFill>
                <a:latin typeface="SutonnyMJ"/>
              </a:rPr>
              <a:t>ZvcgvÎvi</a:t>
            </a:r>
            <a:r>
              <a:rPr lang="en-US" sz="460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পার্থক্যের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4600" b="1" i="0" spc="-150" dirty="0">
                <a:solidFill>
                  <a:srgbClr val="080808"/>
                </a:solidFill>
                <a:latin typeface="SutonnyMJ"/>
              </a:rPr>
              <a:t> †`</a:t>
            </a:r>
            <a:r>
              <a:rPr lang="en-US" sz="4600" b="1" i="0" spc="-150" dirty="0" err="1">
                <a:solidFill>
                  <a:srgbClr val="080808"/>
                </a:solidFill>
                <a:latin typeface="SutonnyMJ"/>
              </a:rPr>
              <a:t>Iqvj</a:t>
            </a:r>
            <a:r>
              <a:rPr lang="en-US" sz="4600" b="1" i="0" spc="-150" dirty="0">
                <a:solidFill>
                  <a:srgbClr val="080808"/>
                </a:solidFill>
                <a:latin typeface="SutonnyMJ"/>
              </a:rPr>
              <a:t>, Qv` I </a:t>
            </a:r>
          </a:p>
          <a:p>
            <a:pPr marL="0" lvl="0"/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†</a:t>
            </a:r>
            <a:r>
              <a:rPr lang="en-US" sz="4660" b="1" i="0" spc="-150" dirty="0" err="1">
                <a:solidFill>
                  <a:srgbClr val="080808"/>
                </a:solidFill>
                <a:latin typeface="SutonnyMJ"/>
              </a:rPr>
              <a:t>g‡S</a:t>
            </a:r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660" b="1" i="0" spc="-150" dirty="0" err="1">
                <a:solidFill>
                  <a:srgbClr val="080808"/>
                </a:solidFill>
                <a:latin typeface="SutonnyMJ"/>
              </a:rPr>
              <a:t>ev</a:t>
            </a:r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660" b="1" i="0" spc="-150" dirty="0" err="1">
                <a:solidFill>
                  <a:srgbClr val="080808"/>
                </a:solidFill>
                <a:latin typeface="SutonnyMJ"/>
              </a:rPr>
              <a:t>KvVv‡gvi</a:t>
            </a:r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 †h †</a:t>
            </a:r>
            <a:r>
              <a:rPr lang="en-US" sz="4660" b="1" i="0" spc="-150" dirty="0" err="1">
                <a:solidFill>
                  <a:srgbClr val="080808"/>
                </a:solidFill>
                <a:latin typeface="SutonnyMJ"/>
              </a:rPr>
              <a:t>Kv‡bv</a:t>
            </a:r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 Ask </a:t>
            </a:r>
            <a:r>
              <a:rPr lang="en-US" sz="4660" b="1" i="0" spc="-150" dirty="0" err="1">
                <a:solidFill>
                  <a:srgbClr val="080808"/>
                </a:solidFill>
                <a:latin typeface="SutonnyMJ"/>
              </a:rPr>
              <a:t>w`‡q</a:t>
            </a:r>
            <a:r>
              <a:rPr lang="en-US" sz="4660" b="1" i="0" spc="-150" dirty="0">
                <a:solidFill>
                  <a:srgbClr val="080808"/>
                </a:solidFill>
                <a:latin typeface="SutonnyMJ"/>
              </a:rPr>
              <a:t> †h</a:t>
            </a:r>
          </a:p>
          <a:p>
            <a:pPr marL="0" lvl="0"/>
            <a:r>
              <a:rPr lang="en-US" sz="4770" b="1" i="0" spc="-150" dirty="0" err="1">
                <a:solidFill>
                  <a:srgbClr val="080808"/>
                </a:solidFill>
                <a:latin typeface="SutonnyMJ"/>
              </a:rPr>
              <a:t>cwigvY</a:t>
            </a:r>
            <a:r>
              <a:rPr lang="en-US" sz="477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770" b="1" i="0" spc="-150" dirty="0" err="1">
                <a:solidFill>
                  <a:srgbClr val="080808"/>
                </a:solidFill>
                <a:latin typeface="SutonnyMJ"/>
              </a:rPr>
              <a:t>Zvc</a:t>
            </a:r>
            <a:r>
              <a:rPr lang="en-US" sz="477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770" b="1" i="0" spc="-150" dirty="0" err="1">
                <a:solidFill>
                  <a:srgbClr val="080808"/>
                </a:solidFill>
                <a:latin typeface="SutonnyMJ"/>
              </a:rPr>
              <a:t>mÂvwjZ</a:t>
            </a:r>
            <a:r>
              <a:rPr lang="en-US" sz="477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770" b="1" i="0" spc="-150" dirty="0" err="1">
                <a:solidFill>
                  <a:srgbClr val="080808"/>
                </a:solidFill>
                <a:latin typeface="SutonnyMJ"/>
              </a:rPr>
              <a:t>nq</a:t>
            </a:r>
            <a:r>
              <a:rPr lang="en-US" sz="4770" b="1" i="0" spc="-150" dirty="0">
                <a:solidFill>
                  <a:srgbClr val="080808"/>
                </a:solidFill>
                <a:latin typeface="SutonnyMJ"/>
              </a:rPr>
              <a:t>, </a:t>
            </a:r>
            <a:r>
              <a:rPr lang="en-US" sz="477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তা</a:t>
            </a:r>
            <a:r>
              <a:rPr lang="en-US" sz="477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7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নিম্ন</a:t>
            </a:r>
            <a:r>
              <a:rPr lang="en-US" sz="477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70" b="1" i="0" spc="-150" dirty="0" err="1">
                <a:solidFill>
                  <a:srgbClr val="080808"/>
                </a:solidFill>
                <a:latin typeface="SutonnyMJ"/>
              </a:rPr>
              <a:t>ewY©Z</a:t>
            </a:r>
            <a:endParaRPr lang="en-US" sz="4770" b="1" i="0" spc="-150" dirty="0">
              <a:solidFill>
                <a:srgbClr val="080808"/>
              </a:solidFill>
              <a:latin typeface="SutonnyMJ"/>
            </a:endParaRPr>
          </a:p>
          <a:p>
            <a:pPr marL="0" lvl="0"/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m~‡</a:t>
            </a:r>
            <a:r>
              <a:rPr lang="en-US" sz="4860" b="1" i="0" spc="-150" dirty="0" err="1">
                <a:solidFill>
                  <a:srgbClr val="080808"/>
                </a:solidFill>
                <a:latin typeface="SutonnyMJ"/>
              </a:rPr>
              <a:t>Îi</a:t>
            </a:r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86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486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860" b="1" i="0" spc="-150" dirty="0" err="1">
                <a:solidFill>
                  <a:srgbClr val="080808"/>
                </a:solidFill>
                <a:latin typeface="SutonnyMJ"/>
              </a:rPr>
              <a:t>wbY©q</a:t>
            </a:r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860" b="1" i="0" spc="-150" dirty="0" err="1">
                <a:solidFill>
                  <a:srgbClr val="080808"/>
                </a:solidFill>
                <a:latin typeface="SutonnyMJ"/>
              </a:rPr>
              <a:t>Kiv</a:t>
            </a:r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860" b="1" i="0" spc="-150" dirty="0" err="1">
                <a:solidFill>
                  <a:srgbClr val="080808"/>
                </a:solidFill>
                <a:latin typeface="SutonnyMJ"/>
              </a:rPr>
              <a:t>hvq</a:t>
            </a:r>
            <a:r>
              <a:rPr lang="en-US" sz="4860" b="1" i="0" spc="-150" dirty="0">
                <a:solidFill>
                  <a:srgbClr val="080808"/>
                </a:solidFill>
                <a:latin typeface="SutonnyMJ"/>
              </a:rPr>
              <a:t>| A_©</a:t>
            </a:r>
            <a:r>
              <a:rPr lang="en-US" sz="4860" b="1" i="0" spc="-150" dirty="0" err="1">
                <a:solidFill>
                  <a:srgbClr val="080808"/>
                </a:solidFill>
                <a:latin typeface="SutonnyMJ"/>
              </a:rPr>
              <a:t>vr</a:t>
            </a:r>
            <a:r>
              <a:rPr lang="en-US" sz="4860" b="1" i="0" spc="-150" dirty="0">
                <a:solidFill>
                  <a:srgbClr val="080808"/>
                </a:solidFill>
                <a:latin typeface="Symbol"/>
              </a:rPr>
              <a:t>-</a:t>
            </a:r>
            <a:endParaRPr lang="en-US" sz="4860" b="1" i="0" spc="-150" dirty="0">
              <a:solidFill>
                <a:srgbClr val="080808"/>
              </a:solidFill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6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32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32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2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32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2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TD</a:t>
                </a:r>
              </a:p>
              <a:p>
                <a:r>
                  <a:rPr lang="en-US" sz="3600" b="1" i="0" spc="-150" dirty="0" err="1">
                    <a:solidFill>
                      <a:srgbClr val="080808"/>
                    </a:solidFill>
                    <a:latin typeface="SutonnyMJ"/>
                  </a:rPr>
                  <a:t>GLv‡b</a:t>
                </a:r>
                <a:r>
                  <a:rPr lang="en-US" sz="3600" b="1" i="0" spc="-150" dirty="0">
                    <a:solidFill>
                      <a:srgbClr val="080808"/>
                    </a:solidFill>
                    <a:latin typeface="SutonnyMJ"/>
                  </a:rPr>
                  <a:t>,</a:t>
                </a:r>
              </a:p>
              <a:p>
                <a:pPr>
                  <a:lnSpc>
                    <a:spcPts val="4500"/>
                  </a:lnSpc>
                </a:pPr>
                <a:r>
                  <a:rPr lang="en-US" sz="3790" b="1" i="0" spc="-300" dirty="0">
                    <a:solidFill>
                      <a:srgbClr val="080808"/>
                    </a:solidFill>
                    <a:latin typeface="Times New Roman"/>
                  </a:rPr>
                  <a:t>Q = </a:t>
                </a:r>
                <a:r>
                  <a:rPr lang="en-US" sz="3790" b="1" i="0" spc="-300" dirty="0" err="1">
                    <a:solidFill>
                      <a:srgbClr val="080808"/>
                    </a:solidFill>
                    <a:latin typeface="SutonnyMJ"/>
                  </a:rPr>
                  <a:t>KvVv‡gvi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SutonnyMJ"/>
                  </a:rPr>
                  <a:t> </a:t>
                </a:r>
                <a:r>
                  <a:rPr lang="en-US" sz="379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মাধ্যমে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SutonnyMJ"/>
                  </a:rPr>
                  <a:t> </a:t>
                </a:r>
                <a:r>
                  <a:rPr lang="en-US" sz="3790" b="1" i="0" spc="-300" dirty="0" err="1">
                    <a:solidFill>
                      <a:srgbClr val="080808"/>
                    </a:solidFill>
                    <a:latin typeface="SutonnyMJ"/>
                  </a:rPr>
                  <a:t>mÂvwjZ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SutonnyMJ"/>
                  </a:rPr>
                  <a:t> </a:t>
                </a:r>
                <a:r>
                  <a:rPr lang="en-US" sz="3790" b="1" i="0" spc="-300" dirty="0" err="1">
                    <a:solidFill>
                      <a:srgbClr val="080808"/>
                    </a:solidFill>
                    <a:latin typeface="SutonnyMJ"/>
                  </a:rPr>
                  <a:t>Zv‡ci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SutonnyMJ"/>
                  </a:rPr>
                  <a:t> </a:t>
                </a:r>
                <a:r>
                  <a:rPr lang="en-US" sz="3790" b="1" i="0" spc="-300" dirty="0" err="1">
                    <a:solidFill>
                      <a:srgbClr val="080808"/>
                    </a:solidFill>
                    <a:latin typeface="SutonnyMJ"/>
                  </a:rPr>
                  <a:t>cwigvY</a:t>
                </a:r>
                <a:r>
                  <a:rPr lang="en-US" sz="3790" b="1" i="0" spc="-300" dirty="0">
                    <a:solidFill>
                      <a:srgbClr val="080808"/>
                    </a:solidFill>
                    <a:latin typeface="SutonnyMJ"/>
                  </a:rPr>
                  <a:t> </a:t>
                </a:r>
                <a:r>
                  <a:rPr lang="en-US" sz="3790" b="1" i="0" spc="-30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790" b="1" i="0" spc="-300" dirty="0">
                    <a:solidFill>
                      <a:srgbClr val="FF0000"/>
                    </a:solidFill>
                    <a:latin typeface="Times New Roman"/>
                  </a:rPr>
                  <a:t>Watt</a:t>
                </a:r>
                <a:r>
                  <a:rPr lang="en-US" sz="3790" b="1" i="0" spc="-30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500"/>
                  </a:lnSpc>
                </a:pP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KvVv‡gv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ev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†`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Z‡ji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†¶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Îdj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r>
                  <a:rPr lang="en-US" sz="410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500"/>
                  </a:lnSpc>
                </a:pPr>
                <a:r>
                  <a:rPr lang="pl-PL" sz="4000" b="1" i="0" spc="-150" dirty="0">
                    <a:solidFill>
                      <a:srgbClr val="000000"/>
                    </a:solidFill>
                    <a:latin typeface="Times New Roman"/>
                  </a:rPr>
                  <a:t>U = </a:t>
                </a:r>
                <a:r>
                  <a:rPr lang="pl-PL" sz="4000" b="1" i="0" spc="-150" dirty="0">
                    <a:solidFill>
                      <a:srgbClr val="000000"/>
                    </a:solidFill>
                    <a:latin typeface="SutonnyMJ"/>
                  </a:rPr>
                  <a:t>Zvc cwien‡bi mvwe©K ¸Yv¼ </a:t>
                </a:r>
                <a:r>
                  <a:rPr lang="pl-PL" sz="40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pl-PL" sz="4000" b="1" i="0" spc="-150" dirty="0">
                    <a:solidFill>
                      <a:srgbClr val="FF0000"/>
                    </a:solidFill>
                    <a:latin typeface="Times New Roman"/>
                  </a:rPr>
                  <a:t>W/m</a:t>
                </a:r>
                <a:r>
                  <a:rPr lang="pl-PL" sz="400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pl-PL" sz="4000" b="1" i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pl-PL" sz="40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500"/>
                  </a:lnSpc>
                </a:pPr>
                <a:r>
                  <a:rPr lang="en-US" sz="4000" b="1" i="0" spc="-150" dirty="0">
                    <a:solidFill>
                      <a:srgbClr val="000000"/>
                    </a:solidFill>
                    <a:latin typeface="Times New Roman"/>
                  </a:rPr>
                  <a:t>TD =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†`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Iqvj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, Qv` I †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g‡Si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 `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yB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cv‡k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¦©i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Z‡ji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</a:p>
              <a:p>
                <a:pPr>
                  <a:lnSpc>
                    <a:spcPts val="4500"/>
                  </a:lnSpc>
                </a:pP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          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</a:rPr>
                  <a:t>ZvcgvÎvi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পার্থক্য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14:m>
                  <m:oMath xmlns:m="http://schemas.openxmlformats.org/officeDocument/2006/math">
                    <m:r>
                      <a:rPr lang="pl-PL" sz="4000" b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</a:rPr>
                  <a:t>|</a:t>
                </a:r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6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250115" cy="100740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সমস্যাবলি-১ (Problem-1):</a:t>
            </a:r>
            <a:endParaRPr lang="en-US" sz="55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200" b="1" i="0" spc="-150" dirty="0">
                    <a:solidFill>
                      <a:srgbClr val="FF0000"/>
                    </a:solidFill>
                    <a:latin typeface="Times New Roman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42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200" b="1" i="0" spc="-150" dirty="0">
                    <a:solidFill>
                      <a:srgbClr val="FF0000"/>
                    </a:solidFill>
                    <a:latin typeface="Symbol"/>
                  </a:rPr>
                  <a:t> 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Times New Roman"/>
                  </a:rPr>
                  <a:t>6m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SutonnyMJ"/>
                  </a:rPr>
                  <a:t>GKwU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SutonnyMJ"/>
                  </a:rPr>
                  <a:t> †`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SutonnyMJ"/>
                  </a:rPr>
                  <a:t>wfZ‡ii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SutonnyMJ"/>
                  </a:rPr>
                  <a:t>ZvcgvÎv</a:t>
                </a:r>
                <a:endParaRPr lang="en-US" sz="420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/>
                  </a:rPr>
                  <a:t>4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Ges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evB‡ii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ZvcgvÎv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/>
                  </a:rPr>
                  <a:t>35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| †`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</a:p>
              <a:p>
                <a:pPr marL="0"/>
                <a:r>
                  <a:rPr lang="en-US" sz="4400" b="1" i="0" spc="-150" dirty="0">
                    <a:solidFill>
                      <a:srgbClr val="663300"/>
                    </a:solidFill>
                    <a:latin typeface="Times New Roman"/>
                  </a:rPr>
                  <a:t>U = 0.37 W/m</a:t>
                </a:r>
                <a:r>
                  <a:rPr lang="en-US" sz="4400" b="1" i="0" spc="-150" baseline="30000" dirty="0">
                    <a:solidFill>
                      <a:srgbClr val="663300"/>
                    </a:solidFill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i="1" spc="-150" baseline="30000" smtClean="0">
                        <a:solidFill>
                          <a:srgbClr val="6633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663300"/>
                    </a:solidFill>
                    <a:latin typeface="Times New Roman"/>
                  </a:rPr>
                  <a:t>K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n‡j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, D³ †`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endParaRPr lang="en-US" sz="440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মাধ্যমে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mÂvwjZ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Zv‡ci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cwigvY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/>
                  </a:rPr>
                  <a:t>wbY©q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Ki</a:t>
                </a:r>
                <a:endParaRPr lang="en-US" sz="44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blipFill rotWithShape="1">
                <a:blip r:embed="rId2"/>
                <a:stretch>
                  <a:fillRect l="-2912" t="-2857" r="-5740" b="-346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1246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C000"/>
          </a:solidFill>
          <a:ln w="57150">
            <a:solidFill>
              <a:srgbClr val="6633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600" dirty="0" err="1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6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z="66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Soluation</a:t>
            </a:r>
            <a:r>
              <a:rPr lang="en-US" sz="66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z="660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t</a:t>
            </a:r>
            <a:endParaRPr lang="en-US" sz="199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>
                  <a:lnSpc>
                    <a:spcPts val="4500"/>
                  </a:lnSpc>
                </a:pPr>
                <a:r>
                  <a:rPr lang="en-US" sz="3600" b="1" i="0" dirty="0">
                    <a:solidFill>
                      <a:srgbClr val="0000FF"/>
                    </a:solidFill>
                    <a:latin typeface="SutonnyMJ"/>
                  </a:rPr>
                  <a:t>†`</a:t>
                </a:r>
                <a:r>
                  <a:rPr lang="en-US" sz="3600" b="1" i="0" dirty="0" err="1">
                    <a:solidFill>
                      <a:srgbClr val="0000FF"/>
                    </a:solidFill>
                    <a:latin typeface="SutonnyMJ"/>
                  </a:rPr>
                  <a:t>Iqv</a:t>
                </a:r>
                <a:r>
                  <a:rPr lang="en-US" sz="3600" b="1" i="0" dirty="0">
                    <a:solidFill>
                      <a:srgbClr val="0000FF"/>
                    </a:solidFill>
                    <a:latin typeface="SutonnyMJ"/>
                  </a:rPr>
                  <a:t> </a:t>
                </a:r>
                <a:r>
                  <a:rPr lang="en-US" sz="3600" b="1" i="0" dirty="0" err="1">
                    <a:solidFill>
                      <a:srgbClr val="0000FF"/>
                    </a:solidFill>
                    <a:latin typeface="SutonnyMJ"/>
                  </a:rPr>
                  <a:t>Av‡Q</a:t>
                </a:r>
                <a:r>
                  <a:rPr lang="en-US" sz="3600" b="1" i="0" dirty="0">
                    <a:solidFill>
                      <a:srgbClr val="0000FF"/>
                    </a:solidFill>
                    <a:latin typeface="SutonnyMJ"/>
                  </a:rPr>
                  <a:t>,</a:t>
                </a:r>
              </a:p>
              <a:p>
                <a:pPr marL="0">
                  <a:lnSpc>
                    <a:spcPts val="4500"/>
                  </a:lnSpc>
                </a:pP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†`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Iqv‡ji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†¶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Îdj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Times New Roman"/>
                  </a:rPr>
                  <a:t>A = 3m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Symbol"/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Times New Roman"/>
                  </a:rPr>
                  <a:t>6m =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Times New Roman"/>
                  </a:rPr>
                  <a:t>18m</a:t>
                </a:r>
                <a:r>
                  <a:rPr lang="en-US" sz="3600" b="1" i="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endParaRPr lang="en-US" sz="3600" b="1" i="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>
                  <a:lnSpc>
                    <a:spcPts val="4500"/>
                  </a:lnSpc>
                </a:pPr>
                <a:r>
                  <a:rPr lang="pl-PL" sz="3730" b="1" i="0" spc="-150" dirty="0">
                    <a:solidFill>
                      <a:srgbClr val="000000"/>
                    </a:solidFill>
                    <a:latin typeface="SutonnyMJ"/>
                  </a:rPr>
                  <a:t>Zvc mÂvj‡bi mvwe©K ¸Yv¼, </a:t>
                </a:r>
                <a:r>
                  <a:rPr lang="pl-PL" sz="3730" b="1" i="0" spc="-150" dirty="0">
                    <a:solidFill>
                      <a:srgbClr val="000000"/>
                    </a:solidFill>
                    <a:latin typeface="Times New Roman"/>
                  </a:rPr>
                  <a:t>U = </a:t>
                </a:r>
                <a:r>
                  <a:rPr lang="pl-PL" sz="3730" b="1" i="0" spc="-150" dirty="0">
                    <a:solidFill>
                      <a:srgbClr val="FF0000"/>
                    </a:solidFill>
                    <a:latin typeface="Times New Roman"/>
                  </a:rPr>
                  <a:t>0.37</a:t>
                </a:r>
                <a:r>
                  <a:rPr lang="en-US" sz="3730" b="1" i="0" spc="-15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pl-PL" sz="3730" b="1" i="0" spc="-150" dirty="0">
                    <a:solidFill>
                      <a:srgbClr val="000000"/>
                    </a:solidFill>
                    <a:latin typeface="Times New Roman"/>
                  </a:rPr>
                  <a:t>W/m</a:t>
                </a:r>
                <a:r>
                  <a:rPr lang="pl-PL" sz="3730" b="1" i="0" spc="-150" baseline="30000" dirty="0">
                    <a:solidFill>
                      <a:srgbClr val="000000"/>
                    </a:solidFill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pl-PL" sz="3730" b="1" i="1" spc="-15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pl-PL" sz="3730" b="1" i="0" spc="-15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  <a:endParaRPr lang="en-US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 lvl="0">
                  <a:lnSpc>
                    <a:spcPts val="4500"/>
                  </a:lnSpc>
                </a:pP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†`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evB‡ii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Z‡ji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SutonnyMJ"/>
                  </a:rPr>
                  <a:t>ZvcgvÎv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SutonnyMJ"/>
                  </a:rPr>
                  <a:t>,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100" b="1" i="0" spc="-150" baseline="-25000" dirty="0">
                    <a:solidFill>
                      <a:srgbClr val="FF0000"/>
                    </a:solidFill>
                    <a:latin typeface="Times New Roman"/>
                  </a:rPr>
                  <a:t>0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35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>
                  <a:lnSpc>
                    <a:spcPts val="4500"/>
                  </a:lnSpc>
                </a:pP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= (35 + 273)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Times New Roman"/>
                  </a:rPr>
                  <a:t>307</a:t>
                </a:r>
                <a:r>
                  <a:rPr lang="en-US" sz="48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K.</a:t>
                </a:r>
              </a:p>
              <a:p>
                <a:pPr marL="0"/>
                <a:endParaRPr lang="pl-PL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/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blipFill rotWithShape="1">
                <a:blip r:embed="rId2"/>
                <a:stretch>
                  <a:fillRect l="-3298" r="-2968" b="-42545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2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632" y="571053"/>
            <a:ext cx="7162800" cy="38862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  <a:p>
            <a:pPr marL="0" algn="r"/>
            <a:r>
              <a:rPr lang="en-US" sz="4800" b="1" i="0" spc="-300" dirty="0">
                <a:solidFill>
                  <a:srgbClr val="009900"/>
                </a:solidFill>
                <a:latin typeface="Calibri"/>
                <a:cs typeface="Nikosh" pitchFamily="2" charset="0"/>
              </a:rPr>
              <a:t>10-06-2021</a:t>
            </a:r>
            <a:endParaRPr lang="en-US" sz="4800" b="1" i="0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/>
                <a:r>
                  <a:rPr lang="en-US" sz="4230" b="1" i="0" spc="-150" dirty="0">
                    <a:solidFill>
                      <a:srgbClr val="000000"/>
                    </a:solidFill>
                    <a:latin typeface="SutonnyMJ"/>
                  </a:rPr>
                  <a:t>†`</a:t>
                </a:r>
                <a:r>
                  <a:rPr lang="en-US" sz="4230" b="1" i="0" spc="-150" dirty="0" err="1">
                    <a:solidFill>
                      <a:srgbClr val="000000"/>
                    </a:solidFill>
                    <a:latin typeface="SutonnyMJ"/>
                  </a:rPr>
                  <a:t>qv‡ji</a:t>
                </a:r>
                <a:r>
                  <a:rPr lang="en-US" sz="423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30" b="1" i="0" spc="-150" dirty="0" err="1">
                    <a:solidFill>
                      <a:srgbClr val="000000"/>
                    </a:solidFill>
                    <a:latin typeface="SutonnyMJ"/>
                  </a:rPr>
                  <a:t>wfZ‡ii</a:t>
                </a:r>
                <a:r>
                  <a:rPr lang="en-US" sz="423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30" b="1" i="0" spc="-150" dirty="0" err="1">
                    <a:solidFill>
                      <a:srgbClr val="000000"/>
                    </a:solidFill>
                    <a:latin typeface="SutonnyMJ"/>
                  </a:rPr>
                  <a:t>Z‡ji</a:t>
                </a:r>
                <a:r>
                  <a:rPr lang="en-US" sz="423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30" b="1" i="0" spc="-150" dirty="0" err="1">
                    <a:solidFill>
                      <a:srgbClr val="000000"/>
                    </a:solidFill>
                    <a:latin typeface="SutonnyMJ"/>
                  </a:rPr>
                  <a:t>ZvcgvÎv</a:t>
                </a:r>
                <a:r>
                  <a:rPr lang="en-US" sz="4230" b="1" i="0" spc="-15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800" b="1" i="0" spc="-150" baseline="-25000" dirty="0">
                    <a:solidFill>
                      <a:srgbClr val="FF0000"/>
                    </a:solidFill>
                    <a:latin typeface="Times New Roman"/>
                  </a:rPr>
                  <a:t>i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 = 4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/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= (4 + 273)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277</a:t>
                </a:r>
                <a:r>
                  <a:rPr lang="en-US" sz="5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AZGe</a:t>
                </a:r>
                <a:r>
                  <a:rPr lang="en-US" sz="4130" b="1" i="0" spc="-150" dirty="0">
                    <a:solidFill>
                      <a:srgbClr val="000000"/>
                    </a:solidFill>
                    <a:latin typeface="SutonnyMJ"/>
                  </a:rPr>
                  <a:t>, †`</a:t>
                </a:r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Iqv‡ji</a:t>
                </a:r>
                <a:r>
                  <a:rPr lang="en-US" sz="4130" b="1" i="0" spc="-150" dirty="0">
                    <a:solidFill>
                      <a:srgbClr val="000000"/>
                    </a:solidFill>
                    <a:latin typeface="SutonnyMJ"/>
                  </a:rPr>
                  <a:t> `</a:t>
                </a:r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yB</a:t>
                </a:r>
                <a:r>
                  <a:rPr lang="en-US" sz="413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cv‡k</a:t>
                </a:r>
                <a:r>
                  <a:rPr lang="en-US" sz="4130" b="1" i="0" spc="-150" dirty="0">
                    <a:solidFill>
                      <a:srgbClr val="000000"/>
                    </a:solidFill>
                    <a:latin typeface="SutonnyMJ"/>
                  </a:rPr>
                  <a:t>¦©i </a:t>
                </a:r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Z‡ji</a:t>
                </a:r>
                <a:r>
                  <a:rPr lang="en-US" sz="413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30" b="1" i="0" spc="-150" dirty="0" err="1">
                    <a:solidFill>
                      <a:srgbClr val="000000"/>
                    </a:solidFill>
                    <a:latin typeface="SutonnyMJ"/>
                  </a:rPr>
                  <a:t>ZvcgvÎvi</a:t>
                </a:r>
                <a:endParaRPr lang="en-US" sz="413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>
                  <a:lnSpc>
                    <a:spcPts val="4500"/>
                  </a:lnSpc>
                </a:pP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পার্থক্য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 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b="1" i="0" dirty="0">
                    <a:solidFill>
                      <a:srgbClr val="000000"/>
                    </a:solidFill>
                    <a:latin typeface="Times New Roman"/>
                  </a:rPr>
                  <a:t>D </a:t>
                </a:r>
                <a:r>
                  <a:rPr lang="en-US" sz="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T</a:t>
                </a:r>
                <a:r>
                  <a:rPr lang="en-US" b="1" i="0" dirty="0">
                    <a:solidFill>
                      <a:srgbClr val="000000"/>
                    </a:solidFill>
                    <a:latin typeface="Times New Roman"/>
                  </a:rPr>
                  <a:t>0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i</a:t>
                </a:r>
              </a:p>
              <a:p>
                <a:pPr marL="0">
                  <a:lnSpc>
                    <a:spcPts val="4500"/>
                  </a:lnSpc>
                </a:pP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                 = (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307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FF0000"/>
                    </a:solidFill>
                    <a:latin typeface="Times New Roman"/>
                  </a:rPr>
                  <a:t>277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>
                  <a:lnSpc>
                    <a:spcPts val="4500"/>
                  </a:lnSpc>
                </a:pPr>
                <a:r>
                  <a:rPr lang="en-US" sz="4000" b="1" i="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D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 = </a:t>
                </a:r>
                <a:r>
                  <a:rPr lang="en-US" sz="4000" b="1" i="0" dirty="0">
                    <a:solidFill>
                      <a:srgbClr val="FF0000"/>
                    </a:solidFill>
                  </a:rPr>
                  <a:t>31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°K</a:t>
                </a:r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7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lnSpc>
                    <a:spcPts val="7200"/>
                  </a:lnSpc>
                </a:pPr>
                <a:r>
                  <a:rPr lang="en-US" sz="4800" b="1" i="0" dirty="0" err="1">
                    <a:solidFill>
                      <a:srgbClr val="0000FF"/>
                    </a:solidFill>
                    <a:latin typeface="SutonnyMJ"/>
                  </a:rPr>
                  <a:t>A_ev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utonnyMJ"/>
                  </a:rPr>
                  <a:t>,</a:t>
                </a:r>
              </a:p>
              <a:p>
                <a:pPr>
                  <a:lnSpc>
                    <a:spcPts val="7200"/>
                  </a:lnSpc>
                </a:pP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TD = (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35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4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8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C</a:t>
                </a:r>
              </a:p>
              <a:p>
                <a:pPr>
                  <a:lnSpc>
                    <a:spcPts val="7200"/>
                  </a:lnSpc>
                </a:pPr>
                <a14:m>
                  <m:oMath xmlns:m="http://schemas.openxmlformats.org/officeDocument/2006/math">
                    <m:r>
                      <a:rPr lang="en-US" sz="4400" b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D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 =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 31</a:t>
                </a:r>
                <a:r>
                  <a:rPr lang="en-US" sz="44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400" b="1" i="0" dirty="0">
                    <a:solidFill>
                      <a:srgbClr val="FF0000"/>
                    </a:solidFill>
                    <a:latin typeface="Times New Roman"/>
                  </a:rPr>
                  <a:t>31</a:t>
                </a:r>
                <a:r>
                  <a:rPr lang="en-US" sz="4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>
                  <a:lnSpc>
                    <a:spcPts val="7200"/>
                  </a:lnSpc>
                </a:pP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∵</m:t>
                    </m:r>
                  </m:oMath>
                </a14:m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 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K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  <a:endParaRPr lang="en-US" sz="5400" b="1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8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85800"/>
          </a:xfrm>
          <a:solidFill>
            <a:srgbClr val="FFFF00"/>
          </a:solidFill>
          <a:ln w="57150">
            <a:solidFill>
              <a:srgbClr val="663300"/>
            </a:solidFill>
          </a:ln>
        </p:spPr>
        <p:txBody>
          <a:bodyPr/>
          <a:lstStyle/>
          <a:p>
            <a:pPr algn="ctr">
              <a:lnSpc>
                <a:spcPts val="3600"/>
              </a:lnSpc>
            </a:pPr>
            <a:r>
              <a:rPr lang="en-US" sz="2800" spc="-150" dirty="0">
                <a:solidFill>
                  <a:srgbClr val="080808"/>
                </a:solidFill>
                <a:latin typeface="Symbol"/>
              </a:rPr>
              <a:t>\ </a:t>
            </a:r>
            <a:r>
              <a:rPr lang="en-US" sz="4000" spc="-150" dirty="0" err="1">
                <a:solidFill>
                  <a:srgbClr val="080808"/>
                </a:solidFill>
                <a:latin typeface="SutonnyMJ"/>
              </a:rPr>
              <a:t>KvVv‡gvi</a:t>
            </a:r>
            <a:r>
              <a:rPr lang="en-US" sz="400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00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মাধ্যমে</a:t>
            </a:r>
            <a:r>
              <a:rPr lang="en-US" sz="400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000" spc="-150" dirty="0" err="1">
                <a:solidFill>
                  <a:srgbClr val="080808"/>
                </a:solidFill>
                <a:latin typeface="SutonnyMJ"/>
              </a:rPr>
              <a:t>mÂvwjZ</a:t>
            </a:r>
            <a:r>
              <a:rPr lang="en-US" sz="400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000" spc="-150" dirty="0" err="1">
                <a:solidFill>
                  <a:srgbClr val="080808"/>
                </a:solidFill>
                <a:latin typeface="SutonnyMJ"/>
              </a:rPr>
              <a:t>Zv‡ci</a:t>
            </a:r>
            <a:r>
              <a:rPr lang="en-US" sz="4000" spc="-150" dirty="0">
                <a:solidFill>
                  <a:srgbClr val="080808"/>
                </a:solidFill>
                <a:latin typeface="SutonnyMJ"/>
              </a:rPr>
              <a:t> </a:t>
            </a:r>
            <a:r>
              <a:rPr lang="en-US" sz="4000" spc="-150" dirty="0" err="1">
                <a:solidFill>
                  <a:srgbClr val="080808"/>
                </a:solidFill>
                <a:latin typeface="SutonnyMJ"/>
              </a:rPr>
              <a:t>cwigvY</a:t>
            </a:r>
            <a:r>
              <a:rPr lang="en-US" sz="4000" spc="-150" dirty="0">
                <a:solidFill>
                  <a:srgbClr val="080808"/>
                </a:solidFill>
                <a:latin typeface="SutonnyMJ"/>
              </a:rPr>
              <a:t>,</a:t>
            </a:r>
            <a:endParaRPr lang="en-US" sz="4000" spc="-150" dirty="0">
              <a:solidFill>
                <a:srgbClr val="08080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48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TD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18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0.37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31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206.46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Watt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  <a:r>
                  <a:rPr lang="en-US" sz="6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6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6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48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blipFill rotWithShape="1">
                <a:blip r:embed="rId2"/>
                <a:stretch>
                  <a:fillRect l="-3336" t="-1294" b="-1645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8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/>
          <a:lstStyle/>
          <a:p>
            <a:pPr algn="ctr">
              <a:lnSpc>
                <a:spcPts val="5600"/>
              </a:lnSpc>
            </a:pPr>
            <a:r>
              <a:rPr lang="en-US" sz="5500" spc="-150" dirty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সমস্যাবলি-২ (Problem-2):</a:t>
            </a:r>
            <a:endParaRPr lang="en-US" dirty="0">
              <a:solidFill>
                <a:srgbClr val="08080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just">
                  <a:lnSpc>
                    <a:spcPts val="4500"/>
                  </a:lnSpc>
                </a:pP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নিয়ন্ত্রণ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কক্ষের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365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5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endParaRPr lang="en-US" sz="36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 algn="just">
                  <a:lnSpc>
                    <a:spcPts val="4500"/>
                  </a:lnSpc>
                </a:pP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36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হলে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নিম্নে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বর্ণিত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উপাদানের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indent="0" algn="just">
                  <a:lnSpc>
                    <a:spcPts val="4500"/>
                  </a:lnSpc>
                </a:pP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তৈরী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42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5m </a:t>
                </a:r>
                <a14:m>
                  <m:oMath xmlns:m="http://schemas.openxmlformats.org/officeDocument/2006/math">
                    <m:r>
                      <a:rPr lang="en-US" sz="4200" b="1" i="1" spc="-3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2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3m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দুই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indent="0" algn="just">
                  <a:lnSpc>
                    <a:spcPts val="4500"/>
                  </a:lnSpc>
                </a:pP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মধ্যে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ওয়ার্ট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এককে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indent="0" algn="ctr">
                  <a:lnSpc>
                    <a:spcPts val="4500"/>
                  </a:lnSpc>
                </a:pP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পরিবহণের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blipFill rotWithShape="1">
                <a:blip r:embed="rId2"/>
                <a:stretch>
                  <a:fillRect l="-2721" r="-4864" b="-1117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8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1948"/>
            <a:ext cx="7315200" cy="762000"/>
          </a:xfrm>
          <a:solidFill>
            <a:srgbClr val="FFFF00"/>
          </a:solidFill>
          <a:ln w="76200">
            <a:solidFill>
              <a:srgbClr val="0070C0"/>
            </a:solidFill>
          </a:ln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প্রয়োজনীয়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তথ্যাদি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352550"/>
            <a:ext cx="7315200" cy="3139476"/>
          </a:xfrm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12 cm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1.25 </a:t>
            </a:r>
          </a:p>
          <a:p>
            <a:pPr marL="0"/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cm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2.54 cm 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অচল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বাতাস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/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12 cm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15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দিকে</a:t>
            </a:r>
            <a:endParaRPr lang="en-US" sz="4150" b="1" i="0" spc="-3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1.25 cm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1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2.50 cm  </a:t>
            </a:r>
          </a:p>
          <a:p>
            <a:pPr marL="0"/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কাঠের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তক্তা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40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0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40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40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আ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ছে</a:t>
            </a:r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5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762000"/>
          </a:xfrm>
          <a:solidFill>
            <a:srgbClr val="FFFF00"/>
          </a:solidFill>
          <a:ln w="76200">
            <a:solidFill>
              <a:srgbClr val="0D01AF"/>
            </a:solidFill>
          </a:ln>
        </p:spPr>
        <p:txBody>
          <a:bodyPr/>
          <a:lstStyle/>
          <a:p>
            <a:pPr algn="ctr">
              <a:lnSpc>
                <a:spcPts val="4500"/>
              </a:lnSpc>
            </a:pPr>
            <a:r>
              <a:rPr lang="en-US" spc="-150" dirty="0" err="1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pc="-150" dirty="0" err="1">
                <a:solidFill>
                  <a:srgbClr val="080808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pc="-150" dirty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pc="-150" dirty="0" err="1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Soluation</a:t>
            </a:r>
            <a:r>
              <a:rPr lang="en-US" spc="-150" dirty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pc="-150" dirty="0">
                <a:solidFill>
                  <a:srgbClr val="080808"/>
                </a:solidFill>
                <a:latin typeface="SutonnyMJ"/>
                <a:ea typeface="Tinos"/>
                <a:cs typeface="Tinos"/>
                <a:sym typeface="Tinos"/>
              </a:rPr>
              <a:t> t</a:t>
            </a:r>
            <a:endParaRPr lang="en-US" sz="3600" spc="-150" dirty="0">
              <a:solidFill>
                <a:srgbClr val="08080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ln w="76200">
                <a:solidFill>
                  <a:srgbClr val="6633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আমরা  </a:t>
                </a:r>
                <a:r>
                  <a:rPr lang="en-US" sz="28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3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++</m:t>
                        </m:r>
                        <m:r>
                          <a:rPr lang="en-US" sz="3200" b="1" spc="-3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2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+  . . . +  </m:t>
                        </m:r>
                        <m:f>
                          <m:fPr>
                            <m:ctrlPr>
                              <a:rPr lang="en-US" sz="3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2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endParaRPr lang="en-US" sz="2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  = </a:t>
                </a:r>
                <a14:m>
                  <m:oMath xmlns:m="http://schemas.openxmlformats.org/officeDocument/2006/math">
                    <m:r>
                      <a:rPr lang="en-US" sz="2200" b="1" i="0" spc="-30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    </m:t>
                    </m:r>
                    <m:f>
                      <m:fPr>
                        <m:ctrlPr>
                          <a:rPr lang="en-US" sz="22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34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0.16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 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6  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2  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+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+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2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blipFill rotWithShape="1">
                <a:blip r:embed="rId2"/>
                <a:stretch>
                  <a:fillRect l="-1649" r="-2143" b="-6654"/>
                </a:stretch>
              </a:blipFill>
              <a:ln w="7620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U </a:t>
                </a:r>
                <a:r>
                  <a:rPr lang="en-US" sz="4800" b="1" dirty="0">
                    <a:solidFill>
                      <a:srgbClr val="080808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rgbClr val="080808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080808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080808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4800" b="1" i="1" smtClean="0">
                            <a:solidFill>
                              <a:srgbClr val="080808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4800" b="1" i="1" smtClean="0">
                            <a:solidFill>
                              <a:srgbClr val="080808"/>
                            </a:solidFill>
                            <a:latin typeface="Cambria Math"/>
                          </a:rPr>
                          <m:t>𝟖𝟎𝟗𝟗</m:t>
                        </m:r>
                      </m:den>
                    </m:f>
                  </m:oMath>
                </a14:m>
                <a:r>
                  <a:rPr lang="en-US" sz="4800" b="1" i="0" dirty="0">
                    <a:solidFill>
                      <a:srgbClr val="080808"/>
                    </a:solidFill>
                  </a:rPr>
                  <a:t>  =  1.23 </a:t>
                </a:r>
                <a:r>
                  <a:rPr lang="en-US" sz="48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800" b="1" i="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/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   A</a:t>
                </a:r>
                <a14:m>
                  <m:oMath xmlns:m="http://schemas.openxmlformats.org/officeDocument/2006/math">
                    <m:r>
                      <a:rPr lang="en-US" sz="4400" b="1" i="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TD</a:t>
                </a:r>
              </a:p>
              <a:p>
                <a:pPr marL="0" lvl="0"/>
                <a:r>
                  <a:rPr lang="en-US" sz="48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= 5 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sz="4800" b="1" spc="-30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1.23 (36 - 25) 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Watt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202.95 Watt </a:t>
                </a:r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0.2029 Kw</a:t>
                </a:r>
              </a:p>
              <a:p>
                <a:endParaRPr lang="en-US" sz="48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blipFill rotWithShape="1">
                <a:blip r:embed="rId2"/>
                <a:stretch>
                  <a:fillRect l="-3336" r="-6672" b="-2564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9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/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r>
              <a:rPr lang="en-US" sz="6000" spc="-150" dirty="0" err="1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সতর্কতা</a:t>
            </a:r>
            <a:r>
              <a:rPr lang="en-US" sz="6000" spc="-150" dirty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(Precautions) </a:t>
            </a:r>
            <a:endParaRPr lang="en-US" sz="600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199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5200"/>
              </a:lnSpc>
            </a:pP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মনোযোগের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5200"/>
              </a:lnSpc>
            </a:pP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600" b="1" i="0" spc="-150" dirty="0">
              <a:solidFill>
                <a:srgbClr val="000000"/>
              </a:solidFill>
              <a:latin typeface="SutonnyMJ"/>
            </a:endParaRPr>
          </a:p>
          <a:p>
            <a:pPr marL="0" indent="0">
              <a:lnSpc>
                <a:spcPts val="5200"/>
              </a:lnSpc>
            </a:pPr>
            <a:r>
              <a:rPr lang="en-US" sz="479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(ii) </a:t>
            </a:r>
            <a:r>
              <a:rPr lang="en-US" sz="479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79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প্রশিক্ষকের</a:t>
            </a:r>
            <a:r>
              <a:rPr lang="en-US" sz="479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79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9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5200"/>
              </a:lnSpc>
            </a:pP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6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FF00"/>
          </a:solidFill>
        </p:spPr>
        <p:txBody>
          <a:bodyPr/>
          <a:lstStyle/>
          <a:p>
            <a:r>
              <a:rPr lang="en-GB" sz="5400" dirty="0" err="1"/>
              <a:t>আর</a:t>
            </a:r>
            <a:r>
              <a:rPr lang="en-GB" sz="5400" dirty="0"/>
              <a:t> </a:t>
            </a:r>
            <a:r>
              <a:rPr lang="en-GB" sz="5400" dirty="0" err="1"/>
              <a:t>এসি</a:t>
            </a:r>
            <a:r>
              <a:rPr lang="en-GB" sz="5400" dirty="0"/>
              <a:t> </a:t>
            </a:r>
            <a:r>
              <a:rPr lang="en-GB" sz="5400" dirty="0" err="1"/>
              <a:t>ল্যাবের</a:t>
            </a:r>
            <a:r>
              <a:rPr lang="en-GB" sz="5400" dirty="0"/>
              <a:t> </a:t>
            </a:r>
            <a:r>
              <a:rPr lang="en-GB" sz="5400" dirty="0" err="1"/>
              <a:t>বা</a:t>
            </a:r>
            <a:r>
              <a:rPr lang="en-GB" sz="5400" dirty="0"/>
              <a:t> </a:t>
            </a:r>
            <a:r>
              <a:rPr lang="en-GB" sz="5400" dirty="0" err="1"/>
              <a:t>ওয়ার্কসপের</a:t>
            </a:r>
            <a:r>
              <a:rPr lang="en-GB" sz="5400" dirty="0"/>
              <a:t> </a:t>
            </a:r>
            <a:r>
              <a:rPr lang="en-GB" sz="5400" dirty="0" err="1"/>
              <a:t>চিত্র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733550"/>
            <a:ext cx="7152649" cy="27584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lnSpc>
                <a:spcPts val="5700"/>
              </a:lnSpc>
            </a:pP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প্রয়োজনীয়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উপাংশসমূহ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সংগ্রহ</a:t>
            </a:r>
            <a:endParaRPr lang="en-GB" sz="5000" b="1" i="0" dirty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 indent="0" algn="just">
              <a:lnSpc>
                <a:spcPts val="5700"/>
              </a:lnSpc>
            </a:pP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করে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আর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এসি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ল্যাবের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/</a:t>
            </a:r>
          </a:p>
          <a:p>
            <a:pPr marL="0" indent="0" algn="just">
              <a:lnSpc>
                <a:spcPts val="5700"/>
              </a:lnSpc>
            </a:pP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ওয়ার্কসপের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চিত্র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অংকন</a:t>
            </a:r>
            <a:r>
              <a:rPr lang="en-GB" sz="5000" b="1" i="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5000" b="1" i="0" dirty="0" err="1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করুন</a:t>
            </a:r>
            <a:endParaRPr lang="en-US" sz="5000" b="1" i="0" dirty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55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600" spc="-15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Remarks</a:t>
            </a:r>
            <a:r>
              <a:rPr lang="en-US" sz="66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 </a:t>
            </a:r>
            <a:endParaRPr lang="en-US" sz="66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200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গেইন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সম্পর্কিত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endParaRPr lang="en-US" sz="483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পারলে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endParaRPr lang="en-US" sz="484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442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 algn="ctr">
              <a:lnSpc>
                <a:spcPts val="3800"/>
              </a:lnSpc>
            </a:pPr>
            <a:r>
              <a:rPr lang="en-US" sz="442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42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442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4420" b="1" spc="-3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2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82998" y="535615"/>
            <a:ext cx="4272350" cy="943197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4700"/>
              </a:lnSpc>
            </a:pPr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6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8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72365" y="1558115"/>
            <a:ext cx="4272350" cy="2910876"/>
          </a:xfrm>
          <a:prstGeom prst="rect">
            <a:avLst/>
          </a:prstGeo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8" y="601183"/>
            <a:ext cx="2743200" cy="38100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609600"/>
          </a:xfrm>
          <a:solidFill>
            <a:srgbClr val="FFFF00"/>
          </a:solidFill>
        </p:spPr>
        <p:txBody>
          <a:bodyPr/>
          <a:lstStyle/>
          <a:p>
            <a:pPr algn="ctr">
              <a:lnSpc>
                <a:spcPts val="25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নং-০৪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123950"/>
            <a:ext cx="7315200" cy="34290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/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এস্টিমেশনে</a:t>
            </a:r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কর্তৃক</a:t>
            </a:r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সঞ্চালিত</a:t>
            </a:r>
            <a:endParaRPr lang="en-US" sz="4300" b="1" i="0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43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4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algn="just"/>
            <a:r>
              <a:rPr lang="en-US" sz="45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Study the solar heat gain for</a:t>
            </a:r>
          </a:p>
          <a:p>
            <a:pPr marL="0" lvl="0" algn="just"/>
            <a:r>
              <a:rPr lang="en-US" sz="45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load  </a:t>
            </a:r>
            <a:r>
              <a:rPr lang="en-US" sz="5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eastimation</a:t>
            </a:r>
            <a:endParaRPr lang="en-US" sz="50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42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2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  ------ 06 -2021 </a:t>
            </a:r>
            <a:r>
              <a:rPr lang="en-US" sz="42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খ্রি</a:t>
            </a:r>
            <a:r>
              <a:rPr lang="en-US" sz="42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  </a:t>
            </a:r>
            <a:endParaRPr lang="en-US" sz="42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30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31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01" y="602952"/>
            <a:ext cx="3320350" cy="3825276"/>
          </a:xfrm>
          <a:prstGeom prst="rect">
            <a:avLst/>
          </a:prstGeom>
          <a:noFill/>
          <a:ln w="114300" cap="flat" cmpd="sng">
            <a:solidFill>
              <a:srgbClr val="6633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  <a:ln w="76200">
            <a:solidFill>
              <a:srgbClr val="00990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825" y="2533651"/>
            <a:ext cx="3580975" cy="184885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32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208844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lnSpc>
                <a:spcPts val="4300"/>
              </a:lnSpc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</a:rPr>
              <a:t>Thank you</a:t>
            </a:r>
          </a:p>
          <a:p>
            <a:pPr algn="ctr">
              <a:lnSpc>
                <a:spcPts val="4300"/>
              </a:lnSpc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</a:rPr>
              <a:t>For </a:t>
            </a:r>
          </a:p>
          <a:p>
            <a:pPr algn="ctr">
              <a:lnSpc>
                <a:spcPts val="4300"/>
              </a:lnSpc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ctrTitle"/>
          </p:nvPr>
        </p:nvSpPr>
        <p:spPr>
          <a:xfrm>
            <a:off x="1447801" y="3181350"/>
            <a:ext cx="6857999" cy="2610135"/>
          </a:xfrm>
          <a:noFill/>
          <a:ln w="38100">
            <a:noFill/>
          </a:ln>
          <a:scene3d>
            <a:camera prst="orthographicFront"/>
            <a:lightRig rig="threePt" dir="t"/>
          </a:scene3d>
          <a:sp3d/>
        </p:spPr>
        <p:txBody>
          <a:bodyPr>
            <a:noAutofit/>
          </a:bodyPr>
          <a:lstStyle/>
          <a:p>
            <a:pPr algn="ctr"/>
            <a:r>
              <a:rPr lang="en-US" sz="199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99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8134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4"/>
          <p:cNvSpPr/>
          <p:nvPr/>
        </p:nvSpPr>
        <p:spPr>
          <a:xfrm>
            <a:off x="0" y="0"/>
            <a:ext cx="9144000" cy="186204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 err="1">
                <a:ln w="31550" cmpd="sng">
                  <a:gradFill>
                    <a:gsLst>
                      <a:gs pos="0">
                        <a:schemeClr val="accent6">
                          <a:tint val="77000"/>
                          <a:satMod val="180000"/>
                        </a:schemeClr>
                      </a:gs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00"/>
                </a:solidFill>
                <a:latin typeface="NikoshBAN" pitchFamily="2" charset="0"/>
                <a:cs typeface="NikoshBAN" pitchFamily="2" charset="0"/>
              </a:rPr>
              <a:t>ধন্যবাদ</a:t>
            </a:r>
            <a:endParaRPr lang="en-US" sz="11500" b="1" dirty="0">
              <a:ln w="31550" cmpd="sng">
                <a:gradFill>
                  <a:gsLst>
                    <a:gs pos="0">
                      <a:schemeClr val="accent6">
                        <a:tint val="77000"/>
                        <a:satMod val="180000"/>
                      </a:schemeClr>
                    </a:gs>
                    <a:gs pos="70000">
                      <a:schemeClr val="accent6">
                        <a:shade val="50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209718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9144000" cy="35738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612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486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646878"/>
          </a:xfrm>
          <a:prstGeom prst="rect">
            <a:avLst/>
          </a:prstGeom>
          <a:solidFill>
            <a:srgbClr val="FFFF00"/>
          </a:solidFill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2959"/>
            <a:ext cx="7315200" cy="100027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64627"/>
            <a:ext cx="7315200" cy="1159800"/>
          </a:xfrm>
          <a:solidFill>
            <a:srgbClr val="92D050"/>
          </a:solidFill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3428" y="2523421"/>
            <a:ext cx="2057400" cy="83099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800" b="1" spc="-150" dirty="0" err="1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800" b="1" spc="-150" dirty="0">
                <a:solidFill>
                  <a:srgbClr val="080808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199"/>
            <a:ext cx="7239000" cy="1102519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6585"/>
            <a:ext cx="7239000" cy="2703542"/>
          </a:xfr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50" b="1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U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এর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বিভিন্ন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মান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বেরকরণ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প্রণালী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সমূহ</a:t>
            </a:r>
            <a:endParaRPr lang="en-US" sz="405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৩। TD -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100" b="1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Q-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8381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900"/>
              </a:lnSpc>
            </a:pPr>
            <a:r>
              <a:rPr lang="en-US" sz="66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নং-৩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428750"/>
            <a:ext cx="7239000" cy="3063276"/>
          </a:xfrm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l">
              <a:spcBef>
                <a:spcPts val="0"/>
              </a:spcBef>
            </a:pPr>
            <a:r>
              <a:rPr lang="en-US" sz="5400" b="1" spc="-150" dirty="0">
                <a:solidFill>
                  <a:srgbClr val="000000"/>
                </a:solidFill>
                <a:latin typeface="Calibri"/>
              </a:rPr>
              <a:t>3. Study the </a:t>
            </a:r>
            <a:r>
              <a:rPr lang="en-US" sz="5400" b="1" spc="-150" dirty="0">
                <a:solidFill>
                  <a:srgbClr val="FF0000"/>
                </a:solidFill>
                <a:latin typeface="Calibri"/>
              </a:rPr>
              <a:t>transmission</a:t>
            </a:r>
            <a:r>
              <a:rPr lang="en-US" sz="5400" b="1" spc="-150" dirty="0">
                <a:solidFill>
                  <a:srgbClr val="000000"/>
                </a:solidFill>
                <a:latin typeface="Calibri"/>
              </a:rPr>
              <a:t>/</a:t>
            </a:r>
          </a:p>
          <a:p>
            <a:pPr>
              <a:spcBef>
                <a:spcPts val="0"/>
              </a:spcBef>
            </a:pPr>
            <a:r>
              <a:rPr lang="en-US" sz="6600" b="1" dirty="0">
                <a:solidFill>
                  <a:srgbClr val="009900"/>
                </a:solidFill>
                <a:latin typeface="Calibri"/>
              </a:rPr>
              <a:t>wall gain load</a:t>
            </a:r>
            <a:endParaRPr lang="en-US" sz="6600" b="1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75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8556"/>
            <a:ext cx="7315200" cy="11598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txBody>
          <a:bodyPr/>
          <a:lstStyle/>
          <a:p>
            <a:pPr marL="457200" lvl="0" indent="-419100">
              <a:lnSpc>
                <a:spcPts val="3900"/>
              </a:lnSpc>
            </a:pPr>
            <a:r>
              <a:rPr lang="en-US" sz="3700" spc="-150" dirty="0">
                <a:solidFill>
                  <a:srgbClr val="080808"/>
                </a:solidFill>
                <a:latin typeface="Calibri"/>
                <a:ea typeface="Tinos"/>
                <a:cs typeface="Tinos"/>
                <a:sym typeface="Tinos"/>
              </a:rPr>
              <a:t>3. Study the transmission/wall gain load</a:t>
            </a:r>
            <a: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/>
            </a:r>
            <a:b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3700" spc="-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3.1 </a:t>
            </a:r>
            <a:r>
              <a:rPr lang="en-US" sz="3600" b="1" i="0" spc="-150" dirty="0">
                <a:solidFill>
                  <a:srgbClr val="FF0000"/>
                </a:solidFill>
                <a:latin typeface="Calibri"/>
              </a:rPr>
              <a:t>Draw layout 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of your institute </a:t>
            </a:r>
            <a:r>
              <a:rPr lang="en-US" sz="3600" b="1" i="0" spc="-150" dirty="0">
                <a:solidFill>
                  <a:srgbClr val="C00000"/>
                </a:solidFill>
                <a:latin typeface="Calibri"/>
              </a:rPr>
              <a:t>library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/ </a:t>
            </a:r>
          </a:p>
          <a:p>
            <a:r>
              <a:rPr lang="en-US" sz="3990" b="1" i="0" spc="-150" dirty="0">
                <a:solidFill>
                  <a:srgbClr val="0000FF"/>
                </a:solidFill>
                <a:latin typeface="Calibri"/>
              </a:rPr>
              <a:t>Refrigeration workshop</a:t>
            </a:r>
            <a:r>
              <a:rPr lang="en-US" sz="399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990" b="1" i="0" spc="-150" dirty="0">
                <a:solidFill>
                  <a:srgbClr val="009900"/>
                </a:solidFill>
                <a:latin typeface="Calibri"/>
              </a:rPr>
              <a:t>Auditorium</a:t>
            </a:r>
          </a:p>
          <a:p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3.2 Calculate</a:t>
            </a:r>
            <a:r>
              <a:rPr lang="en-US" sz="4150" b="1" i="0" spc="-150" dirty="0">
                <a:solidFill>
                  <a:srgbClr val="FF0000"/>
                </a:solidFill>
                <a:latin typeface="Calibri"/>
              </a:rPr>
              <a:t> U </a:t>
            </a: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factor for the above</a:t>
            </a:r>
          </a:p>
          <a:p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50" b="1" i="0" spc="-300" dirty="0">
                <a:solidFill>
                  <a:srgbClr val="0000FF"/>
                </a:solidFill>
                <a:latin typeface="Calibri"/>
              </a:rPr>
              <a:t>library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Refrigeration workshop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FF0000"/>
                </a:solidFill>
                <a:latin typeface="Calibri"/>
              </a:rPr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7000" b="1" i="0" dirty="0">
                <a:solidFill>
                  <a:srgbClr val="000000"/>
                </a:solidFill>
                <a:latin typeface="Calibri"/>
              </a:rPr>
              <a:t>3.3 </a:t>
            </a:r>
            <a:r>
              <a:rPr lang="en-US" sz="7000" b="1" i="0" dirty="0">
                <a:solidFill>
                  <a:srgbClr val="FF0000"/>
                </a:solidFill>
                <a:latin typeface="Calibri"/>
              </a:rPr>
              <a:t>Solve Problems</a:t>
            </a:r>
          </a:p>
          <a:p>
            <a:pPr marL="0" lvl="0"/>
            <a:r>
              <a:rPr lang="en-US" sz="6000" b="1" i="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b="1" i="0" spc="-300" dirty="0">
                <a:solidFill>
                  <a:srgbClr val="000000"/>
                </a:solidFill>
                <a:latin typeface="Calibri"/>
              </a:rPr>
              <a:t>related to </a:t>
            </a:r>
            <a:r>
              <a:rPr lang="en-US" sz="6400" b="1" i="0" spc="-300" dirty="0">
                <a:solidFill>
                  <a:srgbClr val="0000FF"/>
                </a:solidFill>
                <a:latin typeface="Calibri"/>
              </a:rPr>
              <a:t>transmission</a:t>
            </a:r>
          </a:p>
          <a:p>
            <a:pPr marL="0" lvl="0"/>
            <a:r>
              <a:rPr lang="en-US" sz="6000" b="1" i="0" spc="-150" dirty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6700" b="1" i="0" spc="-150" dirty="0">
                <a:solidFill>
                  <a:srgbClr val="0000FF"/>
                </a:solidFill>
                <a:latin typeface="Calibri"/>
              </a:rPr>
              <a:t>load</a:t>
            </a:r>
            <a:r>
              <a:rPr lang="en-US" sz="670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6700" b="1" i="0" dirty="0">
                <a:solidFill>
                  <a:srgbClr val="000000"/>
                </a:solidFill>
                <a:latin typeface="Calibri"/>
              </a:rPr>
              <a:t>wall gain load 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3200" spc="-300" dirty="0"/>
              <a:t>3</a:t>
            </a:r>
            <a:endParaRPr lang="en-US" sz="3200" spc="-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36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 indent="0">
              <a:lnSpc>
                <a:spcPts val="36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 indent="0">
              <a:lnSpc>
                <a:spcPts val="3600"/>
              </a:lnSpc>
            </a:pP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600"/>
              </a:lnSpc>
            </a:pP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(Precautions): </a:t>
            </a:r>
          </a:p>
          <a:p>
            <a:pPr marL="0" lvl="0" indent="0">
              <a:lnSpc>
                <a:spcPts val="3600"/>
              </a:lnSpc>
            </a:pP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(Remarks): </a:t>
            </a:r>
            <a:endParaRPr lang="en-US" sz="3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81150"/>
              </p:ext>
            </p:extLst>
          </p:nvPr>
        </p:nvGraphicFramePr>
        <p:xfrm>
          <a:off x="1206795" y="548463"/>
          <a:ext cx="7315200" cy="160782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৩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      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১০- ০৬-</a:t>
                      </a:r>
                      <a:r>
                        <a:rPr lang="en-US" sz="2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2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2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lang="en-US" sz="315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>3. Study the transmission/wall gain load</a:t>
                      </a:r>
                      <a: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/>
                      </a:r>
                      <a:b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</a:b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ট্রান্সমিশন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ওয়ালগেইন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endParaRPr kumimoji="0" lang="en-US" sz="3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4865</TotalTime>
  <Words>2073</Words>
  <Application>Microsoft Office PowerPoint</Application>
  <PresentationFormat>On-screen Show (16:9)</PresentationFormat>
  <Paragraphs>296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Times New Roman</vt:lpstr>
      <vt:lpstr>Academy Engraved LET</vt:lpstr>
      <vt:lpstr>Book Antiqua</vt:lpstr>
      <vt:lpstr>Symbol</vt:lpstr>
      <vt:lpstr>Wingdings</vt:lpstr>
      <vt:lpstr>Tinos</vt:lpstr>
      <vt:lpstr>Nikosh</vt:lpstr>
      <vt:lpstr>SutonnyMJ</vt:lpstr>
      <vt:lpstr>Kalpurush</vt:lpstr>
      <vt:lpstr>Oswald</vt:lpstr>
      <vt:lpstr>Cambria Math</vt:lpstr>
      <vt:lpstr>Calibri</vt:lpstr>
      <vt:lpstr>NikoshBAN</vt:lpstr>
      <vt:lpstr>Quintus template</vt:lpstr>
      <vt:lpstr>জব নং-৩</vt:lpstr>
      <vt:lpstr>PowerPoint Presentation</vt:lpstr>
      <vt:lpstr>  wkÿK cwiwPwZ</vt:lpstr>
      <vt:lpstr>কুলিং অ্যান্ড ‍হিটিং লোড ক্যালকুলেশন Cooling And Heating Load Calculation</vt:lpstr>
      <vt:lpstr>সেশন শেষে আমরা যা শিখবো</vt:lpstr>
      <vt:lpstr>জব নং-৩</vt:lpstr>
      <vt:lpstr>3. Study the transmission/wall gain load ট্রান্সমিশন বা ওয়ালগেইন লোড পর্যবেক্ষণ</vt:lpstr>
      <vt:lpstr>PowerPoint Presentation</vt:lpstr>
      <vt:lpstr>3</vt:lpstr>
      <vt:lpstr>উদ্দেশ্য (Objectives):</vt:lpstr>
      <vt:lpstr>PowerPoint Presentation</vt:lpstr>
      <vt:lpstr>PowerPoint Presentation</vt:lpstr>
      <vt:lpstr>Kvh©cÖYvwj (Working procedure)t</vt:lpstr>
      <vt:lpstr>PowerPoint Presentation</vt:lpstr>
      <vt:lpstr>PowerPoint Presentation</vt:lpstr>
      <vt:lpstr>PowerPoint Presentation</vt:lpstr>
      <vt:lpstr>PowerPoint Presentation</vt:lpstr>
      <vt:lpstr>সমস্যাবলি-১ (Problem-1):</vt:lpstr>
      <vt:lpstr>সgvavb(Soluation) t</vt:lpstr>
      <vt:lpstr>PowerPoint Presentation</vt:lpstr>
      <vt:lpstr>PowerPoint Presentation</vt:lpstr>
      <vt:lpstr>\ KvVv‡gvi মাধ্যমে  mÂvwjZ Zv‡ci cwigvY,</vt:lpstr>
      <vt:lpstr>সমস্যাবলি-২ (Problem-2):</vt:lpstr>
      <vt:lpstr>প্রয়োজনীয় তথ্যাদি </vt:lpstr>
      <vt:lpstr>সgvavb(Soluation) t</vt:lpstr>
      <vt:lpstr>PowerPoint Presentation</vt:lpstr>
      <vt:lpstr> সতর্কতা (Precautions) </vt:lpstr>
      <vt:lpstr>আর এসি ল্যাবের বা ওয়ার্কসপের চিত্র</vt:lpstr>
      <vt:lpstr>মন্তব্য (Remarks) </vt:lpstr>
      <vt:lpstr>পরবর্তী জব নং-০৪</vt:lpstr>
      <vt:lpstr>THANKS!</vt:lpstr>
      <vt:lpstr>PowerPoint Presentation</vt:lpstr>
      <vt:lpstr>ধন্যবাদ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atiqullah</cp:lastModifiedBy>
  <cp:revision>1931</cp:revision>
  <dcterms:modified xsi:type="dcterms:W3CDTF">2021-12-25T02:09:05Z</dcterms:modified>
</cp:coreProperties>
</file>